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3"/>
    <p:sldId id="257" r:id="rId54"/>
    <p:sldId id="258" r:id="rId55"/>
    <p:sldId id="259" r:id="rId56"/>
    <p:sldId id="260" r:id="rId57"/>
    <p:sldId id="261" r:id="rId58"/>
    <p:sldId id="262" r:id="rId59"/>
    <p:sldId id="263" r:id="rId60"/>
    <p:sldId id="264" r:id="rId61"/>
    <p:sldId id="265" r:id="rId62"/>
    <p:sldId id="266" r:id="rId63"/>
    <p:sldId id="267" r:id="rId64"/>
    <p:sldId id="268" r:id="rId65"/>
    <p:sldId id="269" r:id="rId66"/>
    <p:sldId id="270" r:id="rId67"/>
    <p:sldId id="271" r:id="rId68"/>
    <p:sldId id="272" r:id="rId69"/>
    <p:sldId id="273" r:id="rId70"/>
    <p:sldId id="274" r:id="rId71"/>
    <p:sldId id="275" r:id="rId72"/>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Forum" charset="1" panose="02000000000000000000"/>
      <p:regular r:id="rId14"/>
    </p:embeddedFont>
    <p:embeddedFont>
      <p:font typeface="Poppins Light" charset="1" panose="02000000000000000000"/>
      <p:regular r:id="rId15"/>
    </p:embeddedFont>
    <p:embeddedFont>
      <p:font typeface="Poppins Light Bold" charset="1" panose="02000000000000000000"/>
      <p:regular r:id="rId16"/>
    </p:embeddedFont>
    <p:embeddedFont>
      <p:font typeface="Open Sans Light" charset="1" panose="020B0306030504020204"/>
      <p:regular r:id="rId17"/>
    </p:embeddedFont>
    <p:embeddedFont>
      <p:font typeface="Open Sans Light Bold" charset="1" panose="020B0806030504020204"/>
      <p:regular r:id="rId18"/>
    </p:embeddedFont>
    <p:embeddedFont>
      <p:font typeface="Open Sans Light Italics" charset="1" panose="020B0306030504020204"/>
      <p:regular r:id="rId19"/>
    </p:embeddedFont>
    <p:embeddedFont>
      <p:font typeface="Open Sans Light Bold Italics" charset="1" panose="020B0806030504020204"/>
      <p:regular r:id="rId20"/>
    </p:embeddedFont>
    <p:embeddedFont>
      <p:font typeface="Open Sans Extra Bold" charset="1" panose="020B0906030804020204"/>
      <p:regular r:id="rId21"/>
    </p:embeddedFont>
    <p:embeddedFont>
      <p:font typeface="Open Sans Extra Bold Italics" charset="1" panose="020B0906030804020204"/>
      <p:regular r:id="rId22"/>
    </p:embeddedFont>
    <p:embeddedFont>
      <p:font typeface="Poppins" charset="1" panose="00000500000000000000"/>
      <p:regular r:id="rId23"/>
    </p:embeddedFont>
    <p:embeddedFont>
      <p:font typeface="Poppins Bold" charset="1" panose="00000800000000000000"/>
      <p:regular r:id="rId24"/>
    </p:embeddedFont>
    <p:embeddedFont>
      <p:font typeface="Poppins Italics" charset="1" panose="00000500000000000000"/>
      <p:regular r:id="rId25"/>
    </p:embeddedFont>
    <p:embeddedFont>
      <p:font typeface="Poppins Bold Italics" charset="1" panose="00000800000000000000"/>
      <p:regular r:id="rId26"/>
    </p:embeddedFont>
    <p:embeddedFont>
      <p:font typeface="Poppins Thin" charset="1" panose="00000300000000000000"/>
      <p:regular r:id="rId27"/>
    </p:embeddedFont>
    <p:embeddedFont>
      <p:font typeface="Poppins Thin Italics" charset="1" panose="00000300000000000000"/>
      <p:regular r:id="rId28"/>
    </p:embeddedFont>
    <p:embeddedFont>
      <p:font typeface="Poppins Light" charset="1" panose="00000400000000000000"/>
      <p:regular r:id="rId29"/>
    </p:embeddedFont>
    <p:embeddedFont>
      <p:font typeface="Poppins Light Italics" charset="1" panose="00000400000000000000"/>
      <p:regular r:id="rId30"/>
    </p:embeddedFont>
    <p:embeddedFont>
      <p:font typeface="Poppins Medium" charset="1" panose="00000600000000000000"/>
      <p:regular r:id="rId31"/>
    </p:embeddedFont>
    <p:embeddedFont>
      <p:font typeface="Poppins Medium Italics" charset="1" panose="00000600000000000000"/>
      <p:regular r:id="rId32"/>
    </p:embeddedFont>
    <p:embeddedFont>
      <p:font typeface="Poppins Semi-Bold" charset="1" panose="00000700000000000000"/>
      <p:regular r:id="rId33"/>
    </p:embeddedFont>
    <p:embeddedFont>
      <p:font typeface="Poppins Semi-Bold Italics" charset="1" panose="00000700000000000000"/>
      <p:regular r:id="rId34"/>
    </p:embeddedFont>
    <p:embeddedFont>
      <p:font typeface="Poppins Ultra-Bold" charset="1" panose="00000900000000000000"/>
      <p:regular r:id="rId35"/>
    </p:embeddedFont>
    <p:embeddedFont>
      <p:font typeface="Poppins Ultra-Bold Italics" charset="1" panose="00000900000000000000"/>
      <p:regular r:id="rId36"/>
    </p:embeddedFont>
    <p:embeddedFont>
      <p:font typeface="Poppins Heavy" charset="1" panose="00000A00000000000000"/>
      <p:regular r:id="rId37"/>
    </p:embeddedFont>
    <p:embeddedFont>
      <p:font typeface="Poppins Heavy Italics" charset="1" panose="00000A00000000000000"/>
      <p:regular r:id="rId38"/>
    </p:embeddedFont>
    <p:embeddedFont>
      <p:font typeface="IBM Plex Sans Condensed" charset="1" panose="020B0506050203000203"/>
      <p:regular r:id="rId39"/>
    </p:embeddedFont>
    <p:embeddedFont>
      <p:font typeface="IBM Plex Sans Condensed Bold" charset="1" panose="020B0806050203000203"/>
      <p:regular r:id="rId40"/>
    </p:embeddedFont>
    <p:embeddedFont>
      <p:font typeface="IBM Plex Sans Condensed Italics" charset="1" panose="020B0506050203000203"/>
      <p:regular r:id="rId41"/>
    </p:embeddedFont>
    <p:embeddedFont>
      <p:font typeface="IBM Plex Sans Condensed Bold Italics" charset="1" panose="020B0806050203000203"/>
      <p:regular r:id="rId42"/>
    </p:embeddedFont>
    <p:embeddedFont>
      <p:font typeface="IBM Plex Sans Condensed Thin" charset="1" panose="020B0206050203000203"/>
      <p:regular r:id="rId43"/>
    </p:embeddedFont>
    <p:embeddedFont>
      <p:font typeface="IBM Plex Sans Condensed Thin Italics" charset="1" panose="020B0206050203000203"/>
      <p:regular r:id="rId44"/>
    </p:embeddedFont>
    <p:embeddedFont>
      <p:font typeface="IBM Plex Sans Condensed Medium" charset="1" panose="020B0606050203000203"/>
      <p:regular r:id="rId45"/>
    </p:embeddedFont>
    <p:embeddedFont>
      <p:font typeface="IBM Plex Sans Condensed Medium Italics" charset="1" panose="020B0606050203000203"/>
      <p:regular r:id="rId46"/>
    </p:embeddedFont>
    <p:embeddedFont>
      <p:font typeface="Repo Medium" charset="1" panose="02000603040000020004"/>
      <p:regular r:id="rId47"/>
    </p:embeddedFont>
    <p:embeddedFont>
      <p:font typeface="Repo Medium Bold" charset="1" panose="02000503040000020004"/>
      <p:regular r:id="rId48"/>
    </p:embeddedFont>
    <p:embeddedFont>
      <p:font typeface="Repo Bold" charset="1" panose="02000503040000020004"/>
      <p:regular r:id="rId49"/>
    </p:embeddedFont>
    <p:embeddedFont>
      <p:font typeface="Repo Bold Bold" charset="1" panose="02000503040000020004"/>
      <p:regular r:id="rId50"/>
    </p:embeddedFont>
    <p:embeddedFont>
      <p:font typeface="Repo Black" charset="1" panose="02000503040000020004"/>
      <p:regular r:id="rId51"/>
    </p:embeddedFont>
    <p:embeddedFont>
      <p:font typeface="Repo Black Bold" charset="1" panose="02000503040000020004"/>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slides/slide1.xml" Type="http://schemas.openxmlformats.org/officeDocument/2006/relationships/slide"/><Relationship Id="rId54" Target="slides/slide2.xml" Type="http://schemas.openxmlformats.org/officeDocument/2006/relationships/slide"/><Relationship Id="rId55" Target="slides/slide3.xml" Type="http://schemas.openxmlformats.org/officeDocument/2006/relationships/slide"/><Relationship Id="rId56" Target="slides/slide4.xml" Type="http://schemas.openxmlformats.org/officeDocument/2006/relationships/slide"/><Relationship Id="rId57" Target="slides/slide5.xml" Type="http://schemas.openxmlformats.org/officeDocument/2006/relationships/slide"/><Relationship Id="rId58" Target="slides/slide6.xml" Type="http://schemas.openxmlformats.org/officeDocument/2006/relationships/slide"/><Relationship Id="rId59" Target="slides/slide7.xml" Type="http://schemas.openxmlformats.org/officeDocument/2006/relationships/slide"/><Relationship Id="rId6" Target="fonts/font6.fntdata" Type="http://schemas.openxmlformats.org/officeDocument/2006/relationships/font"/><Relationship Id="rId60" Target="slides/slide8.xml" Type="http://schemas.openxmlformats.org/officeDocument/2006/relationships/slide"/><Relationship Id="rId61" Target="slides/slide9.xml" Type="http://schemas.openxmlformats.org/officeDocument/2006/relationships/slide"/><Relationship Id="rId62" Target="slides/slide10.xml" Type="http://schemas.openxmlformats.org/officeDocument/2006/relationships/slide"/><Relationship Id="rId63" Target="slides/slide11.xml" Type="http://schemas.openxmlformats.org/officeDocument/2006/relationships/slide"/><Relationship Id="rId64" Target="slides/slide12.xml" Type="http://schemas.openxmlformats.org/officeDocument/2006/relationships/slide"/><Relationship Id="rId65" Target="slides/slide13.xml" Type="http://schemas.openxmlformats.org/officeDocument/2006/relationships/slide"/><Relationship Id="rId66" Target="slides/slide14.xml" Type="http://schemas.openxmlformats.org/officeDocument/2006/relationships/slide"/><Relationship Id="rId67" Target="slides/slide15.xml" Type="http://schemas.openxmlformats.org/officeDocument/2006/relationships/slide"/><Relationship Id="rId68" Target="slides/slide16.xml" Type="http://schemas.openxmlformats.org/officeDocument/2006/relationships/slide"/><Relationship Id="rId69" Target="slides/slide17.xml" Type="http://schemas.openxmlformats.org/officeDocument/2006/relationships/slide"/><Relationship Id="rId7" Target="fonts/font7.fntdata" Type="http://schemas.openxmlformats.org/officeDocument/2006/relationships/font"/><Relationship Id="rId70" Target="slides/slide18.xml" Type="http://schemas.openxmlformats.org/officeDocument/2006/relationships/slide"/><Relationship Id="rId71" Target="slides/slide19.xml" Type="http://schemas.openxmlformats.org/officeDocument/2006/relationships/slide"/><Relationship Id="rId72" Target="slides/slide20.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https://github.com/MayraCortinez/Grupo-5-CAC" TargetMode="External" Type="http://schemas.openxmlformats.org/officeDocument/2006/relationships/hyperlink"/></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https://trello.com/b/CU6J9SK0/zapaz" TargetMode="External" Type="http://schemas.openxmlformats.org/officeDocument/2006/relationships/hyperlink"/><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https://drive.google.com/file/d/1Wjun0s7JAyJZV6F-SrX77SJHkwrrRN2F/view?usp=sharing" TargetMode="External" Type="http://schemas.openxmlformats.org/officeDocument/2006/relationships/hyperlink"/></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34.jpeg" Type="http://schemas.openxmlformats.org/officeDocument/2006/relationships/image"/><Relationship Id="rId12" Target="../media/image35.svg" Type="http://schemas.openxmlformats.org/officeDocument/2006/relationships/image"/><Relationship Id="rId13" Target="../media/image36.jpeg" Type="http://schemas.openxmlformats.org/officeDocument/2006/relationships/image"/><Relationship Id="rId14" Target="../media/image37.svg" Type="http://schemas.openxmlformats.org/officeDocument/2006/relationships/image"/><Relationship Id="rId15" Target="../media/image38.jpeg" Type="http://schemas.openxmlformats.org/officeDocument/2006/relationships/image"/><Relationship Id="rId16" Target="../media/image39.svg" Type="http://schemas.openxmlformats.org/officeDocument/2006/relationships/image"/><Relationship Id="rId17" Target="../media/image40.jpeg" Type="http://schemas.openxmlformats.org/officeDocument/2006/relationships/image"/><Relationship Id="rId18" Target="../media/image41.png" Type="http://schemas.openxmlformats.org/officeDocument/2006/relationships/image"/><Relationship Id="rId19" Target="../media/image42.svg" Type="http://schemas.openxmlformats.org/officeDocument/2006/relationships/image"/><Relationship Id="rId2" Target="../media/image25.png" Type="http://schemas.openxmlformats.org/officeDocument/2006/relationships/image"/><Relationship Id="rId20" Target="../media/image43.png" Type="http://schemas.openxmlformats.org/officeDocument/2006/relationships/image"/><Relationship Id="rId21" Target="../media/image44.svg" Type="http://schemas.openxmlformats.org/officeDocument/2006/relationships/image"/><Relationship Id="rId22" Target="../media/image45.png" Type="http://schemas.openxmlformats.org/officeDocument/2006/relationships/image"/><Relationship Id="rId23" Target="../media/image46.png" Type="http://schemas.openxmlformats.org/officeDocument/2006/relationships/image"/><Relationship Id="rId24" Target="../media/image47.svg" Type="http://schemas.openxmlformats.org/officeDocument/2006/relationships/image"/><Relationship Id="rId25" Target="../media/image48.png" Type="http://schemas.openxmlformats.org/officeDocument/2006/relationships/image"/><Relationship Id="rId26" Target="../media/image49.svg" Type="http://schemas.openxmlformats.org/officeDocument/2006/relationships/image"/><Relationship Id="rId27" Target="../media/image50.png" Type="http://schemas.openxmlformats.org/officeDocument/2006/relationships/image"/><Relationship Id="rId28" Target="../media/image51.svg" Type="http://schemas.openxmlformats.org/officeDocument/2006/relationships/image"/><Relationship Id="rId29" Target="../media/image52.png" Type="http://schemas.openxmlformats.org/officeDocument/2006/relationships/image"/><Relationship Id="rId3" Target="../media/image26.svg" Type="http://schemas.openxmlformats.org/officeDocument/2006/relationships/image"/><Relationship Id="rId30" Target="../media/image53.svg" Type="http://schemas.openxmlformats.org/officeDocument/2006/relationships/image"/><Relationship Id="rId31" Target="../media/image54.png" Type="http://schemas.openxmlformats.org/officeDocument/2006/relationships/image"/><Relationship Id="rId32" Target="../media/image55.svg" Type="http://schemas.openxmlformats.org/officeDocument/2006/relationships/image"/><Relationship Id="rId33" Target="../media/image56.png" Type="http://schemas.openxmlformats.org/officeDocument/2006/relationships/image"/><Relationship Id="rId34" Target="../media/image57.svg" Type="http://schemas.openxmlformats.org/officeDocument/2006/relationships/image"/><Relationship Id="rId35" Target="../media/image58.png" Type="http://schemas.openxmlformats.org/officeDocument/2006/relationships/image"/><Relationship Id="rId36" Target="../media/image59.jpeg" Type="http://schemas.openxmlformats.org/officeDocument/2006/relationships/image"/><Relationship Id="rId4" Target="../media/image27.png" Type="http://schemas.openxmlformats.org/officeDocument/2006/relationships/image"/><Relationship Id="rId5" Target="../media/image28.jpe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jpeg" Type="http://schemas.openxmlformats.org/officeDocument/2006/relationships/image"/><Relationship Id="rId9" Target="../media/image3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0.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https://github.com/Cmzp0219" TargetMode="External" Type="http://schemas.openxmlformats.org/officeDocument/2006/relationships/hyperlink"/><Relationship Id="rId11" Target="https://github.com/EmmanuelYapura" TargetMode="External" Type="http://schemas.openxmlformats.org/officeDocument/2006/relationships/hyperlink"/><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https://github.com/mrlillo461" TargetMode="External" Type="http://schemas.openxmlformats.org/officeDocument/2006/relationships/hyperlink"/><Relationship Id="rId6" Target="../media/image8.png" Type="http://schemas.openxmlformats.org/officeDocument/2006/relationships/image"/><Relationship Id="rId7" Target="../media/image9.svg" Type="http://schemas.openxmlformats.org/officeDocument/2006/relationships/image"/><Relationship Id="rId8" Target="https://github.com/MayraCortinez" TargetMode="External" Type="http://schemas.openxmlformats.org/officeDocument/2006/relationships/hyperlink"/><Relationship Id="rId9" Target="https://github.com/josedelvalle12" TargetMode="External" Type="http://schemas.openxmlformats.org/officeDocument/2006/relationships/hyperlink"/></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4034" y="-14148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4308091" y="638049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29410" y="7589380"/>
            <a:ext cx="8046230" cy="1697023"/>
          </a:xfrm>
          <a:custGeom>
            <a:avLst/>
            <a:gdLst/>
            <a:ahLst/>
            <a:cxnLst/>
            <a:rect r="r" b="b" t="t" l="l"/>
            <a:pathLst>
              <a:path h="1697023" w="8046230">
                <a:moveTo>
                  <a:pt x="0" y="0"/>
                </a:moveTo>
                <a:lnTo>
                  <a:pt x="8046230" y="0"/>
                </a:lnTo>
                <a:lnTo>
                  <a:pt x="8046230" y="1697023"/>
                </a:lnTo>
                <a:lnTo>
                  <a:pt x="0" y="16970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936769" y="787173"/>
            <a:ext cx="8046230" cy="1697023"/>
          </a:xfrm>
          <a:custGeom>
            <a:avLst/>
            <a:gdLst/>
            <a:ahLst/>
            <a:cxnLst/>
            <a:rect r="r" b="b" t="t" l="l"/>
            <a:pathLst>
              <a:path h="1697023" w="8046230">
                <a:moveTo>
                  <a:pt x="0" y="0"/>
                </a:moveTo>
                <a:lnTo>
                  <a:pt x="8046230" y="0"/>
                </a:lnTo>
                <a:lnTo>
                  <a:pt x="8046230" y="1697023"/>
                </a:lnTo>
                <a:lnTo>
                  <a:pt x="0" y="16970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51967" y="3687564"/>
            <a:ext cx="17273821" cy="1803401"/>
          </a:xfrm>
          <a:prstGeom prst="rect">
            <a:avLst/>
          </a:prstGeom>
        </p:spPr>
        <p:txBody>
          <a:bodyPr anchor="t" rtlCol="false" tIns="0" lIns="0" bIns="0" rIns="0">
            <a:spAutoFit/>
          </a:bodyPr>
          <a:lstStyle/>
          <a:p>
            <a:pPr algn="ctr">
              <a:lnSpc>
                <a:spcPts val="13999"/>
              </a:lnSpc>
            </a:pPr>
            <a:r>
              <a:rPr lang="en-US" sz="9999" u="sng">
                <a:solidFill>
                  <a:srgbClr val="FFFFFF"/>
                </a:solidFill>
                <a:latin typeface="Poppins Ultra-Bold"/>
                <a:hlinkClick r:id="rId6" tooltip="https://github.com/MayraCortinez/Grupo-5-CAC"/>
              </a:rPr>
              <a:t>PROYECTO INTEGRADOR</a:t>
            </a:r>
          </a:p>
        </p:txBody>
      </p:sp>
      <p:sp>
        <p:nvSpPr>
          <p:cNvPr name="TextBox 7" id="7"/>
          <p:cNvSpPr txBox="true"/>
          <p:nvPr/>
        </p:nvSpPr>
        <p:spPr>
          <a:xfrm rot="0">
            <a:off x="4497232" y="5653416"/>
            <a:ext cx="8958452" cy="727075"/>
          </a:xfrm>
          <a:prstGeom prst="rect">
            <a:avLst/>
          </a:prstGeom>
        </p:spPr>
        <p:txBody>
          <a:bodyPr anchor="t" rtlCol="false" tIns="0" lIns="0" bIns="0" rIns="0">
            <a:spAutoFit/>
          </a:bodyPr>
          <a:lstStyle/>
          <a:p>
            <a:pPr algn="ctr">
              <a:lnSpc>
                <a:spcPts val="5600"/>
              </a:lnSpc>
            </a:pPr>
            <a:r>
              <a:rPr lang="en-US" sz="4000">
                <a:solidFill>
                  <a:srgbClr val="FFFFFF"/>
                </a:solidFill>
                <a:latin typeface="Poppins Ultra-Bold"/>
              </a:rPr>
              <a:t>GRUPO 05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0692" y="-90502"/>
            <a:ext cx="18593584" cy="10471968"/>
            <a:chOff x="0" y="0"/>
            <a:chExt cx="3398222" cy="1913890"/>
          </a:xfrm>
        </p:grpSpPr>
        <p:sp>
          <p:nvSpPr>
            <p:cNvPr name="Freeform 3" id="3"/>
            <p:cNvSpPr/>
            <p:nvPr/>
          </p:nvSpPr>
          <p:spPr>
            <a:xfrm flipH="false" flipV="false" rot="0">
              <a:off x="0" y="0"/>
              <a:ext cx="3398222" cy="1913890"/>
            </a:xfrm>
            <a:custGeom>
              <a:avLst/>
              <a:gdLst/>
              <a:ahLst/>
              <a:cxnLst/>
              <a:rect r="r" b="b" t="t" l="l"/>
              <a:pathLst>
                <a:path h="1913890" w="3398222">
                  <a:moveTo>
                    <a:pt x="0" y="0"/>
                  </a:moveTo>
                  <a:lnTo>
                    <a:pt x="3398222" y="0"/>
                  </a:lnTo>
                  <a:lnTo>
                    <a:pt x="3398222" y="1913890"/>
                  </a:lnTo>
                  <a:lnTo>
                    <a:pt x="0" y="1913890"/>
                  </a:lnTo>
                  <a:close/>
                </a:path>
              </a:pathLst>
            </a:custGeom>
            <a:solidFill>
              <a:srgbClr val="000000"/>
            </a:solidFill>
          </p:spPr>
        </p:sp>
      </p:grpSp>
      <p:grpSp>
        <p:nvGrpSpPr>
          <p:cNvPr name="Group 4" id="4"/>
          <p:cNvGrpSpPr/>
          <p:nvPr/>
        </p:nvGrpSpPr>
        <p:grpSpPr>
          <a:xfrm rot="0">
            <a:off x="-375852" y="-184952"/>
            <a:ext cx="20089978" cy="2906729"/>
            <a:chOff x="0" y="0"/>
            <a:chExt cx="5291188" cy="765558"/>
          </a:xfrm>
        </p:grpSpPr>
        <p:sp>
          <p:nvSpPr>
            <p:cNvPr name="Freeform 5" id="5"/>
            <p:cNvSpPr/>
            <p:nvPr/>
          </p:nvSpPr>
          <p:spPr>
            <a:xfrm flipH="false" flipV="false" rot="0">
              <a:off x="0" y="0"/>
              <a:ext cx="5291187" cy="765558"/>
            </a:xfrm>
            <a:custGeom>
              <a:avLst/>
              <a:gdLst/>
              <a:ahLst/>
              <a:cxnLst/>
              <a:rect r="r" b="b" t="t" l="l"/>
              <a:pathLst>
                <a:path h="765558" w="5291187">
                  <a:moveTo>
                    <a:pt x="0" y="0"/>
                  </a:moveTo>
                  <a:lnTo>
                    <a:pt x="5291187" y="0"/>
                  </a:lnTo>
                  <a:lnTo>
                    <a:pt x="5291187" y="765558"/>
                  </a:lnTo>
                  <a:lnTo>
                    <a:pt x="0" y="765558"/>
                  </a:lnTo>
                  <a:close/>
                </a:path>
              </a:pathLst>
            </a:custGeom>
            <a:solidFill>
              <a:srgbClr val="132232"/>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2308677">
            <a:off x="9955023" y="3925388"/>
            <a:ext cx="12650197" cy="9568149"/>
          </a:xfrm>
          <a:custGeom>
            <a:avLst/>
            <a:gdLst/>
            <a:ahLst/>
            <a:cxnLst/>
            <a:rect r="r" b="b" t="t" l="l"/>
            <a:pathLst>
              <a:path h="9568149" w="12650197">
                <a:moveTo>
                  <a:pt x="0" y="0"/>
                </a:moveTo>
                <a:lnTo>
                  <a:pt x="12650197" y="0"/>
                </a:lnTo>
                <a:lnTo>
                  <a:pt x="12650197" y="9568149"/>
                </a:lnTo>
                <a:lnTo>
                  <a:pt x="0" y="9568149"/>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7981351" y="9071880"/>
            <a:ext cx="322051" cy="1215120"/>
            <a:chOff x="0" y="0"/>
            <a:chExt cx="200092" cy="754960"/>
          </a:xfrm>
        </p:grpSpPr>
        <p:sp>
          <p:nvSpPr>
            <p:cNvPr name="Freeform 9" id="9"/>
            <p:cNvSpPr/>
            <p:nvPr/>
          </p:nvSpPr>
          <p:spPr>
            <a:xfrm flipH="false" flipV="false" rot="0">
              <a:off x="0" y="0"/>
              <a:ext cx="200091" cy="754960"/>
            </a:xfrm>
            <a:custGeom>
              <a:avLst/>
              <a:gdLst/>
              <a:ahLst/>
              <a:cxnLst/>
              <a:rect r="r" b="b" t="t" l="l"/>
              <a:pathLst>
                <a:path h="754960" w="200091">
                  <a:moveTo>
                    <a:pt x="0" y="0"/>
                  </a:moveTo>
                  <a:lnTo>
                    <a:pt x="200091" y="0"/>
                  </a:lnTo>
                  <a:lnTo>
                    <a:pt x="200091" y="754960"/>
                  </a:lnTo>
                  <a:lnTo>
                    <a:pt x="0" y="754960"/>
                  </a:lnTo>
                  <a:close/>
                </a:path>
              </a:pathLst>
            </a:custGeom>
            <a:solidFill>
              <a:srgbClr val="1B4A9B"/>
            </a:solidFill>
          </p:spPr>
        </p:sp>
      </p:grpSp>
      <p:sp>
        <p:nvSpPr>
          <p:cNvPr name="Freeform 10" id="10"/>
          <p:cNvSpPr/>
          <p:nvPr/>
        </p:nvSpPr>
        <p:spPr>
          <a:xfrm flipH="false" flipV="false" rot="0">
            <a:off x="-141642" y="-757295"/>
            <a:ext cx="4828984" cy="4820204"/>
          </a:xfrm>
          <a:custGeom>
            <a:avLst/>
            <a:gdLst/>
            <a:ahLst/>
            <a:cxnLst/>
            <a:rect r="r" b="b" t="t" l="l"/>
            <a:pathLst>
              <a:path h="4820204" w="4828984">
                <a:moveTo>
                  <a:pt x="0" y="0"/>
                </a:moveTo>
                <a:lnTo>
                  <a:pt x="4828984" y="0"/>
                </a:lnTo>
                <a:lnTo>
                  <a:pt x="4828984" y="4820204"/>
                </a:lnTo>
                <a:lnTo>
                  <a:pt x="0" y="4820204"/>
                </a:lnTo>
                <a:lnTo>
                  <a:pt x="0" y="0"/>
                </a:lnTo>
                <a:close/>
              </a:path>
            </a:pathLst>
          </a:custGeom>
          <a:blipFill>
            <a:blip r:embed="rId4">
              <a:alphaModFix amt="47000"/>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2665795" y="3182967"/>
            <a:ext cx="5609823" cy="6561337"/>
            <a:chOff x="0" y="0"/>
            <a:chExt cx="1476977" cy="1727496"/>
          </a:xfrm>
        </p:grpSpPr>
        <p:sp>
          <p:nvSpPr>
            <p:cNvPr name="Freeform 12" id="12"/>
            <p:cNvSpPr/>
            <p:nvPr/>
          </p:nvSpPr>
          <p:spPr>
            <a:xfrm flipH="false" flipV="false" rot="0">
              <a:off x="0" y="0"/>
              <a:ext cx="1476977" cy="1727496"/>
            </a:xfrm>
            <a:custGeom>
              <a:avLst/>
              <a:gdLst/>
              <a:ahLst/>
              <a:cxnLst/>
              <a:rect r="r" b="b" t="t" l="l"/>
              <a:pathLst>
                <a:path h="1727496" w="1476977">
                  <a:moveTo>
                    <a:pt x="1352517" y="1727496"/>
                  </a:moveTo>
                  <a:lnTo>
                    <a:pt x="124460" y="1727496"/>
                  </a:lnTo>
                  <a:cubicBezTo>
                    <a:pt x="55880" y="1727496"/>
                    <a:pt x="0" y="1671616"/>
                    <a:pt x="0" y="1603036"/>
                  </a:cubicBezTo>
                  <a:lnTo>
                    <a:pt x="0" y="124460"/>
                  </a:lnTo>
                  <a:cubicBezTo>
                    <a:pt x="0" y="55880"/>
                    <a:pt x="55880" y="0"/>
                    <a:pt x="124460" y="0"/>
                  </a:cubicBezTo>
                  <a:lnTo>
                    <a:pt x="1352517" y="0"/>
                  </a:lnTo>
                  <a:cubicBezTo>
                    <a:pt x="1421097" y="0"/>
                    <a:pt x="1476977" y="55880"/>
                    <a:pt x="1476977" y="124460"/>
                  </a:cubicBezTo>
                  <a:lnTo>
                    <a:pt x="1476977" y="1603036"/>
                  </a:lnTo>
                  <a:cubicBezTo>
                    <a:pt x="1476977" y="1671616"/>
                    <a:pt x="1421097" y="1727496"/>
                    <a:pt x="1352517" y="1727496"/>
                  </a:cubicBezTo>
                  <a:close/>
                </a:path>
              </a:pathLst>
            </a:custGeom>
            <a:solidFill>
              <a:srgbClr val="1D617A"/>
            </a:solidFill>
          </p:spPr>
        </p:sp>
      </p:grpSp>
      <p:grpSp>
        <p:nvGrpSpPr>
          <p:cNvPr name="Group 13" id="13"/>
          <p:cNvGrpSpPr/>
          <p:nvPr/>
        </p:nvGrpSpPr>
        <p:grpSpPr>
          <a:xfrm rot="0">
            <a:off x="4760100" y="2468993"/>
            <a:ext cx="1229469" cy="1229469"/>
            <a:chOff x="0" y="0"/>
            <a:chExt cx="1639292" cy="1639292"/>
          </a:xfrm>
        </p:grpSpPr>
        <p:grpSp>
          <p:nvGrpSpPr>
            <p:cNvPr name="Group 14" id="14"/>
            <p:cNvGrpSpPr/>
            <p:nvPr/>
          </p:nvGrpSpPr>
          <p:grpSpPr>
            <a:xfrm rot="0">
              <a:off x="0" y="0"/>
              <a:ext cx="1639292" cy="1639292"/>
              <a:chOff x="0" y="0"/>
              <a:chExt cx="6350000" cy="6350000"/>
            </a:xfrm>
          </p:grpSpPr>
          <p:sp>
            <p:nvSpPr>
              <p:cNvPr name="Freeform 15" id="1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CE1E6"/>
              </a:solidFill>
            </p:spPr>
          </p:sp>
        </p:grpSp>
        <p:sp>
          <p:nvSpPr>
            <p:cNvPr name="Freeform 16" id="16"/>
            <p:cNvSpPr/>
            <p:nvPr/>
          </p:nvSpPr>
          <p:spPr>
            <a:xfrm flipH="false" flipV="false" rot="0">
              <a:off x="285198" y="272812"/>
              <a:ext cx="1074128" cy="1068269"/>
            </a:xfrm>
            <a:custGeom>
              <a:avLst/>
              <a:gdLst/>
              <a:ahLst/>
              <a:cxnLst/>
              <a:rect r="r" b="b" t="t" l="l"/>
              <a:pathLst>
                <a:path h="1068269" w="1074128">
                  <a:moveTo>
                    <a:pt x="0" y="0"/>
                  </a:moveTo>
                  <a:lnTo>
                    <a:pt x="1074128" y="0"/>
                  </a:lnTo>
                  <a:lnTo>
                    <a:pt x="1074128" y="1068269"/>
                  </a:lnTo>
                  <a:lnTo>
                    <a:pt x="0" y="10682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7" id="17"/>
          <p:cNvSpPr txBox="true"/>
          <p:nvPr/>
        </p:nvSpPr>
        <p:spPr>
          <a:xfrm rot="0">
            <a:off x="3736872" y="1000125"/>
            <a:ext cx="10814256" cy="1428750"/>
          </a:xfrm>
          <a:prstGeom prst="rect">
            <a:avLst/>
          </a:prstGeom>
        </p:spPr>
        <p:txBody>
          <a:bodyPr anchor="t" rtlCol="false" tIns="0" lIns="0" bIns="0" rIns="0">
            <a:spAutoFit/>
          </a:bodyPr>
          <a:lstStyle/>
          <a:p>
            <a:pPr algn="ctr">
              <a:lnSpc>
                <a:spcPts val="11039"/>
              </a:lnSpc>
            </a:pPr>
            <a:r>
              <a:rPr lang="en-US" sz="9199">
                <a:solidFill>
                  <a:srgbClr val="FFFFFF"/>
                </a:solidFill>
                <a:latin typeface="Repo Black"/>
              </a:rPr>
              <a:t>ORGANIZACIÓN</a:t>
            </a:r>
          </a:p>
        </p:txBody>
      </p:sp>
      <p:grpSp>
        <p:nvGrpSpPr>
          <p:cNvPr name="Group 18" id="18"/>
          <p:cNvGrpSpPr/>
          <p:nvPr/>
        </p:nvGrpSpPr>
        <p:grpSpPr>
          <a:xfrm rot="0">
            <a:off x="9456718" y="3083727"/>
            <a:ext cx="5609823" cy="6561337"/>
            <a:chOff x="0" y="0"/>
            <a:chExt cx="1476977" cy="1727496"/>
          </a:xfrm>
        </p:grpSpPr>
        <p:sp>
          <p:nvSpPr>
            <p:cNvPr name="Freeform 19" id="19"/>
            <p:cNvSpPr/>
            <p:nvPr/>
          </p:nvSpPr>
          <p:spPr>
            <a:xfrm flipH="false" flipV="false" rot="0">
              <a:off x="0" y="0"/>
              <a:ext cx="1476977" cy="1727496"/>
            </a:xfrm>
            <a:custGeom>
              <a:avLst/>
              <a:gdLst/>
              <a:ahLst/>
              <a:cxnLst/>
              <a:rect r="r" b="b" t="t" l="l"/>
              <a:pathLst>
                <a:path h="1727496" w="1476977">
                  <a:moveTo>
                    <a:pt x="1352517" y="1727496"/>
                  </a:moveTo>
                  <a:lnTo>
                    <a:pt x="124460" y="1727496"/>
                  </a:lnTo>
                  <a:cubicBezTo>
                    <a:pt x="55880" y="1727496"/>
                    <a:pt x="0" y="1671616"/>
                    <a:pt x="0" y="1603036"/>
                  </a:cubicBezTo>
                  <a:lnTo>
                    <a:pt x="0" y="124460"/>
                  </a:lnTo>
                  <a:cubicBezTo>
                    <a:pt x="0" y="55880"/>
                    <a:pt x="55880" y="0"/>
                    <a:pt x="124460" y="0"/>
                  </a:cubicBezTo>
                  <a:lnTo>
                    <a:pt x="1352517" y="0"/>
                  </a:lnTo>
                  <a:cubicBezTo>
                    <a:pt x="1421097" y="0"/>
                    <a:pt x="1476977" y="55880"/>
                    <a:pt x="1476977" y="124460"/>
                  </a:cubicBezTo>
                  <a:lnTo>
                    <a:pt x="1476977" y="1603036"/>
                  </a:lnTo>
                  <a:cubicBezTo>
                    <a:pt x="1476977" y="1671616"/>
                    <a:pt x="1421097" y="1727496"/>
                    <a:pt x="1352517" y="1727496"/>
                  </a:cubicBezTo>
                  <a:close/>
                </a:path>
              </a:pathLst>
            </a:custGeom>
            <a:solidFill>
              <a:srgbClr val="1D617A"/>
            </a:solidFill>
          </p:spPr>
        </p:sp>
      </p:grpSp>
      <p:grpSp>
        <p:nvGrpSpPr>
          <p:cNvPr name="Group 20" id="20"/>
          <p:cNvGrpSpPr/>
          <p:nvPr/>
        </p:nvGrpSpPr>
        <p:grpSpPr>
          <a:xfrm rot="0">
            <a:off x="11646894" y="2468993"/>
            <a:ext cx="1229469" cy="1229469"/>
            <a:chOff x="0" y="0"/>
            <a:chExt cx="1639292" cy="1639292"/>
          </a:xfrm>
        </p:grpSpPr>
        <p:grpSp>
          <p:nvGrpSpPr>
            <p:cNvPr name="Group 21" id="21"/>
            <p:cNvGrpSpPr/>
            <p:nvPr/>
          </p:nvGrpSpPr>
          <p:grpSpPr>
            <a:xfrm rot="0">
              <a:off x="0" y="0"/>
              <a:ext cx="1639292" cy="1639292"/>
              <a:chOff x="0" y="0"/>
              <a:chExt cx="6350000" cy="6350000"/>
            </a:xfrm>
          </p:grpSpPr>
          <p:sp>
            <p:nvSpPr>
              <p:cNvPr name="Freeform 22" id="22"/>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CE1E6"/>
              </a:solidFill>
            </p:spPr>
          </p:sp>
        </p:grpSp>
        <p:sp>
          <p:nvSpPr>
            <p:cNvPr name="Freeform 23" id="23"/>
            <p:cNvSpPr/>
            <p:nvPr/>
          </p:nvSpPr>
          <p:spPr>
            <a:xfrm flipH="false" flipV="false" rot="0">
              <a:off x="229090" y="347265"/>
              <a:ext cx="1186345" cy="944762"/>
            </a:xfrm>
            <a:custGeom>
              <a:avLst/>
              <a:gdLst/>
              <a:ahLst/>
              <a:cxnLst/>
              <a:rect r="r" b="b" t="t" l="l"/>
              <a:pathLst>
                <a:path h="944762" w="1186345">
                  <a:moveTo>
                    <a:pt x="0" y="0"/>
                  </a:moveTo>
                  <a:lnTo>
                    <a:pt x="1186345" y="0"/>
                  </a:lnTo>
                  <a:lnTo>
                    <a:pt x="1186345" y="944762"/>
                  </a:lnTo>
                  <a:lnTo>
                    <a:pt x="0" y="944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24" id="24"/>
          <p:cNvSpPr txBox="true"/>
          <p:nvPr/>
        </p:nvSpPr>
        <p:spPr>
          <a:xfrm rot="0">
            <a:off x="4060661" y="4091484"/>
            <a:ext cx="2628349" cy="421005"/>
          </a:xfrm>
          <a:prstGeom prst="rect">
            <a:avLst/>
          </a:prstGeom>
        </p:spPr>
        <p:txBody>
          <a:bodyPr anchor="t" rtlCol="false" tIns="0" lIns="0" bIns="0" rIns="0">
            <a:spAutoFit/>
          </a:bodyPr>
          <a:lstStyle/>
          <a:p>
            <a:pPr algn="ctr">
              <a:lnSpc>
                <a:spcPts val="3209"/>
              </a:lnSpc>
            </a:pPr>
            <a:r>
              <a:rPr lang="en-US" sz="2999">
                <a:solidFill>
                  <a:srgbClr val="5CE1E6"/>
                </a:solidFill>
                <a:latin typeface="Repo Bold"/>
              </a:rPr>
              <a:t>SCRUM</a:t>
            </a:r>
          </a:p>
        </p:txBody>
      </p:sp>
      <p:sp>
        <p:nvSpPr>
          <p:cNvPr name="TextBox 25" id="25"/>
          <p:cNvSpPr txBox="true"/>
          <p:nvPr/>
        </p:nvSpPr>
        <p:spPr>
          <a:xfrm rot="0">
            <a:off x="10947454" y="4091484"/>
            <a:ext cx="2628349" cy="421005"/>
          </a:xfrm>
          <a:prstGeom prst="rect">
            <a:avLst/>
          </a:prstGeom>
        </p:spPr>
        <p:txBody>
          <a:bodyPr anchor="t" rtlCol="false" tIns="0" lIns="0" bIns="0" rIns="0">
            <a:spAutoFit/>
          </a:bodyPr>
          <a:lstStyle/>
          <a:p>
            <a:pPr algn="ctr">
              <a:lnSpc>
                <a:spcPts val="3209"/>
              </a:lnSpc>
            </a:pPr>
            <a:r>
              <a:rPr lang="en-US" sz="2999" u="sng">
                <a:solidFill>
                  <a:srgbClr val="5CE1E6"/>
                </a:solidFill>
                <a:latin typeface="Repo Bold"/>
                <a:hlinkClick r:id="rId10" tooltip="https://trello.com/b/CU6J9SK0/zapaz"/>
              </a:rPr>
              <a:t>Trello</a:t>
            </a:r>
          </a:p>
        </p:txBody>
      </p:sp>
      <p:sp>
        <p:nvSpPr>
          <p:cNvPr name="TextBox 26" id="26"/>
          <p:cNvSpPr txBox="true"/>
          <p:nvPr/>
        </p:nvSpPr>
        <p:spPr>
          <a:xfrm rot="0">
            <a:off x="2904598" y="4848362"/>
            <a:ext cx="5132217" cy="2566993"/>
          </a:xfrm>
          <a:prstGeom prst="rect">
            <a:avLst/>
          </a:prstGeom>
        </p:spPr>
        <p:txBody>
          <a:bodyPr anchor="t" rtlCol="false" tIns="0" lIns="0" bIns="0" rIns="0">
            <a:spAutoFit/>
          </a:bodyPr>
          <a:lstStyle/>
          <a:p>
            <a:pPr algn="ctr">
              <a:lnSpc>
                <a:spcPts val="3411"/>
              </a:lnSpc>
            </a:pPr>
            <a:r>
              <a:rPr lang="en-US" sz="2624">
                <a:solidFill>
                  <a:srgbClr val="FFFFFF"/>
                </a:solidFill>
                <a:latin typeface="Poppins Light"/>
              </a:rPr>
              <a:t>Marco de trabajo ágil que se centra en la entrega iterativa e incremental de un proyecto, fomentando la colaboración, la adaptabilidad y la mejora continua.</a:t>
            </a:r>
          </a:p>
        </p:txBody>
      </p:sp>
      <p:sp>
        <p:nvSpPr>
          <p:cNvPr name="TextBox 27" id="27"/>
          <p:cNvSpPr txBox="true"/>
          <p:nvPr/>
        </p:nvSpPr>
        <p:spPr>
          <a:xfrm rot="0">
            <a:off x="9998477" y="4838837"/>
            <a:ext cx="4526303" cy="4398730"/>
          </a:xfrm>
          <a:prstGeom prst="rect">
            <a:avLst/>
          </a:prstGeom>
        </p:spPr>
        <p:txBody>
          <a:bodyPr anchor="t" rtlCol="false" tIns="0" lIns="0" bIns="0" rIns="0">
            <a:spAutoFit/>
          </a:bodyPr>
          <a:lstStyle/>
          <a:p>
            <a:pPr algn="ctr">
              <a:lnSpc>
                <a:spcPts val="3215"/>
              </a:lnSpc>
            </a:pPr>
            <a:r>
              <a:rPr lang="en-US" sz="2417">
                <a:solidFill>
                  <a:srgbClr val="FFFFFF"/>
                </a:solidFill>
                <a:latin typeface="Poppins Light"/>
              </a:rPr>
              <a:t>Herramienta de gestión de proyectos en línea que utiliza tableros visuales para organizar y rastrear tareas. Permite a los equipos crear listas de tareas, asignarlas a miembros del equipo, establecer fechas límite y utilizar etiquetas para categorizar y priorizar el trabajo.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0692" y="-90502"/>
            <a:ext cx="18593584" cy="10471968"/>
            <a:chOff x="0" y="0"/>
            <a:chExt cx="3398222" cy="1913890"/>
          </a:xfrm>
        </p:grpSpPr>
        <p:sp>
          <p:nvSpPr>
            <p:cNvPr name="Freeform 3" id="3"/>
            <p:cNvSpPr/>
            <p:nvPr/>
          </p:nvSpPr>
          <p:spPr>
            <a:xfrm flipH="false" flipV="false" rot="0">
              <a:off x="0" y="0"/>
              <a:ext cx="3398222" cy="1913890"/>
            </a:xfrm>
            <a:custGeom>
              <a:avLst/>
              <a:gdLst/>
              <a:ahLst/>
              <a:cxnLst/>
              <a:rect r="r" b="b" t="t" l="l"/>
              <a:pathLst>
                <a:path h="1913890" w="3398222">
                  <a:moveTo>
                    <a:pt x="0" y="0"/>
                  </a:moveTo>
                  <a:lnTo>
                    <a:pt x="3398222" y="0"/>
                  </a:lnTo>
                  <a:lnTo>
                    <a:pt x="3398222" y="1913890"/>
                  </a:lnTo>
                  <a:lnTo>
                    <a:pt x="0" y="1913890"/>
                  </a:lnTo>
                  <a:close/>
                </a:path>
              </a:pathLst>
            </a:custGeom>
            <a:solidFill>
              <a:srgbClr val="000000"/>
            </a:solidFill>
          </p:spPr>
        </p:sp>
      </p:grpSp>
      <p:sp>
        <p:nvSpPr>
          <p:cNvPr name="Freeform 4" id="4"/>
          <p:cNvSpPr/>
          <p:nvPr/>
        </p:nvSpPr>
        <p:spPr>
          <a:xfrm flipH="false" flipV="false" rot="-2308677">
            <a:off x="9955023" y="3925388"/>
            <a:ext cx="12650197" cy="9568149"/>
          </a:xfrm>
          <a:custGeom>
            <a:avLst/>
            <a:gdLst/>
            <a:ahLst/>
            <a:cxnLst/>
            <a:rect r="r" b="b" t="t" l="l"/>
            <a:pathLst>
              <a:path h="9568149" w="12650197">
                <a:moveTo>
                  <a:pt x="0" y="0"/>
                </a:moveTo>
                <a:lnTo>
                  <a:pt x="12650197" y="0"/>
                </a:lnTo>
                <a:lnTo>
                  <a:pt x="12650197" y="9568149"/>
                </a:lnTo>
                <a:lnTo>
                  <a:pt x="0" y="9568149"/>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1642" y="-757295"/>
            <a:ext cx="4828984" cy="4820204"/>
          </a:xfrm>
          <a:custGeom>
            <a:avLst/>
            <a:gdLst/>
            <a:ahLst/>
            <a:cxnLst/>
            <a:rect r="r" b="b" t="t" l="l"/>
            <a:pathLst>
              <a:path h="4820204" w="4828984">
                <a:moveTo>
                  <a:pt x="0" y="0"/>
                </a:moveTo>
                <a:lnTo>
                  <a:pt x="4828984" y="0"/>
                </a:lnTo>
                <a:lnTo>
                  <a:pt x="4828984" y="4820204"/>
                </a:lnTo>
                <a:lnTo>
                  <a:pt x="0" y="4820204"/>
                </a:lnTo>
                <a:lnTo>
                  <a:pt x="0" y="0"/>
                </a:lnTo>
                <a:close/>
              </a:path>
            </a:pathLst>
          </a:custGeom>
          <a:blipFill>
            <a:blip r:embed="rId4">
              <a:alphaModFix amt="47000"/>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675896" y="2326142"/>
            <a:ext cx="4011445" cy="4691850"/>
            <a:chOff x="0" y="0"/>
            <a:chExt cx="1476977" cy="1727496"/>
          </a:xfrm>
        </p:grpSpPr>
        <p:sp>
          <p:nvSpPr>
            <p:cNvPr name="Freeform 7" id="7"/>
            <p:cNvSpPr/>
            <p:nvPr/>
          </p:nvSpPr>
          <p:spPr>
            <a:xfrm flipH="false" flipV="false" rot="0">
              <a:off x="0" y="0"/>
              <a:ext cx="1476977" cy="1727496"/>
            </a:xfrm>
            <a:custGeom>
              <a:avLst/>
              <a:gdLst/>
              <a:ahLst/>
              <a:cxnLst/>
              <a:rect r="r" b="b" t="t" l="l"/>
              <a:pathLst>
                <a:path h="1727496" w="1476977">
                  <a:moveTo>
                    <a:pt x="1352517" y="1727496"/>
                  </a:moveTo>
                  <a:lnTo>
                    <a:pt x="124460" y="1727496"/>
                  </a:lnTo>
                  <a:cubicBezTo>
                    <a:pt x="55880" y="1727496"/>
                    <a:pt x="0" y="1671616"/>
                    <a:pt x="0" y="1603036"/>
                  </a:cubicBezTo>
                  <a:lnTo>
                    <a:pt x="0" y="124460"/>
                  </a:lnTo>
                  <a:cubicBezTo>
                    <a:pt x="0" y="55880"/>
                    <a:pt x="55880" y="0"/>
                    <a:pt x="124460" y="0"/>
                  </a:cubicBezTo>
                  <a:lnTo>
                    <a:pt x="1352517" y="0"/>
                  </a:lnTo>
                  <a:cubicBezTo>
                    <a:pt x="1421097" y="0"/>
                    <a:pt x="1476977" y="55880"/>
                    <a:pt x="1476977" y="124460"/>
                  </a:cubicBezTo>
                  <a:lnTo>
                    <a:pt x="1476977" y="1603036"/>
                  </a:lnTo>
                  <a:cubicBezTo>
                    <a:pt x="1476977" y="1671616"/>
                    <a:pt x="1421097" y="1727496"/>
                    <a:pt x="1352517" y="1727496"/>
                  </a:cubicBezTo>
                  <a:close/>
                </a:path>
              </a:pathLst>
            </a:custGeom>
            <a:solidFill>
              <a:srgbClr val="1D617A"/>
            </a:solidFill>
          </p:spPr>
        </p:sp>
      </p:grpSp>
      <p:sp>
        <p:nvSpPr>
          <p:cNvPr name="TextBox 8" id="8"/>
          <p:cNvSpPr txBox="true"/>
          <p:nvPr/>
        </p:nvSpPr>
        <p:spPr>
          <a:xfrm rot="0">
            <a:off x="3710525" y="400050"/>
            <a:ext cx="10814256" cy="1266825"/>
          </a:xfrm>
          <a:prstGeom prst="rect">
            <a:avLst/>
          </a:prstGeom>
        </p:spPr>
        <p:txBody>
          <a:bodyPr anchor="t" rtlCol="false" tIns="0" lIns="0" bIns="0" rIns="0">
            <a:spAutoFit/>
          </a:bodyPr>
          <a:lstStyle/>
          <a:p>
            <a:pPr algn="ctr">
              <a:lnSpc>
                <a:spcPts val="10079"/>
              </a:lnSpc>
            </a:pPr>
            <a:r>
              <a:rPr lang="en-US" sz="8399">
                <a:solidFill>
                  <a:srgbClr val="FFFFFF"/>
                </a:solidFill>
                <a:latin typeface="Poppins Light"/>
              </a:rPr>
              <a:t>GITHUB</a:t>
            </a:r>
          </a:p>
        </p:txBody>
      </p:sp>
      <p:sp>
        <p:nvSpPr>
          <p:cNvPr name="TextBox 9" id="9"/>
          <p:cNvSpPr txBox="true"/>
          <p:nvPr/>
        </p:nvSpPr>
        <p:spPr>
          <a:xfrm rot="0">
            <a:off x="1367445" y="3346277"/>
            <a:ext cx="2628349" cy="440055"/>
          </a:xfrm>
          <a:prstGeom prst="rect">
            <a:avLst/>
          </a:prstGeom>
        </p:spPr>
        <p:txBody>
          <a:bodyPr anchor="t" rtlCol="false" tIns="0" lIns="0" bIns="0" rIns="0">
            <a:spAutoFit/>
          </a:bodyPr>
          <a:lstStyle/>
          <a:p>
            <a:pPr algn="ctr">
              <a:lnSpc>
                <a:spcPts val="3209"/>
              </a:lnSpc>
            </a:pPr>
            <a:r>
              <a:rPr lang="en-US" sz="2999">
                <a:solidFill>
                  <a:srgbClr val="5CE1E6"/>
                </a:solidFill>
                <a:latin typeface="Poppins Semi-Bold"/>
              </a:rPr>
              <a:t>RAMAS</a:t>
            </a:r>
          </a:p>
        </p:txBody>
      </p:sp>
      <p:sp>
        <p:nvSpPr>
          <p:cNvPr name="TextBox 10" id="10"/>
          <p:cNvSpPr txBox="true"/>
          <p:nvPr/>
        </p:nvSpPr>
        <p:spPr>
          <a:xfrm rot="0">
            <a:off x="774600" y="4184156"/>
            <a:ext cx="3814038" cy="1986714"/>
          </a:xfrm>
          <a:prstGeom prst="rect">
            <a:avLst/>
          </a:prstGeom>
        </p:spPr>
        <p:txBody>
          <a:bodyPr anchor="t" rtlCol="false" tIns="0" lIns="0" bIns="0" rIns="0">
            <a:spAutoFit/>
          </a:bodyPr>
          <a:lstStyle/>
          <a:p>
            <a:pPr algn="ctr">
              <a:lnSpc>
                <a:spcPts val="2672"/>
              </a:lnSpc>
            </a:pPr>
            <a:r>
              <a:rPr lang="en-US" sz="1950">
                <a:solidFill>
                  <a:srgbClr val="FFFFFF"/>
                </a:solidFill>
                <a:latin typeface="Poppins Light"/>
              </a:rPr>
              <a:t>Permiten crear líneas de desarrollo paralelas para trabajar en diferentes características o solucionar problemas sin afectar la rama principal.</a:t>
            </a:r>
          </a:p>
        </p:txBody>
      </p:sp>
      <p:grpSp>
        <p:nvGrpSpPr>
          <p:cNvPr name="Group 11" id="11"/>
          <p:cNvGrpSpPr/>
          <p:nvPr/>
        </p:nvGrpSpPr>
        <p:grpSpPr>
          <a:xfrm rot="0">
            <a:off x="5217403" y="5191800"/>
            <a:ext cx="3926597" cy="4592610"/>
            <a:chOff x="0" y="0"/>
            <a:chExt cx="1476977" cy="1727496"/>
          </a:xfrm>
        </p:grpSpPr>
        <p:sp>
          <p:nvSpPr>
            <p:cNvPr name="Freeform 12" id="12"/>
            <p:cNvSpPr/>
            <p:nvPr/>
          </p:nvSpPr>
          <p:spPr>
            <a:xfrm flipH="false" flipV="false" rot="0">
              <a:off x="0" y="0"/>
              <a:ext cx="1476977" cy="1727496"/>
            </a:xfrm>
            <a:custGeom>
              <a:avLst/>
              <a:gdLst/>
              <a:ahLst/>
              <a:cxnLst/>
              <a:rect r="r" b="b" t="t" l="l"/>
              <a:pathLst>
                <a:path h="1727496" w="1476977">
                  <a:moveTo>
                    <a:pt x="1352517" y="1727496"/>
                  </a:moveTo>
                  <a:lnTo>
                    <a:pt x="124460" y="1727496"/>
                  </a:lnTo>
                  <a:cubicBezTo>
                    <a:pt x="55880" y="1727496"/>
                    <a:pt x="0" y="1671616"/>
                    <a:pt x="0" y="1603036"/>
                  </a:cubicBezTo>
                  <a:lnTo>
                    <a:pt x="0" y="124460"/>
                  </a:lnTo>
                  <a:cubicBezTo>
                    <a:pt x="0" y="55880"/>
                    <a:pt x="55880" y="0"/>
                    <a:pt x="124460" y="0"/>
                  </a:cubicBezTo>
                  <a:lnTo>
                    <a:pt x="1352517" y="0"/>
                  </a:lnTo>
                  <a:cubicBezTo>
                    <a:pt x="1421097" y="0"/>
                    <a:pt x="1476977" y="55880"/>
                    <a:pt x="1476977" y="124460"/>
                  </a:cubicBezTo>
                  <a:lnTo>
                    <a:pt x="1476977" y="1603036"/>
                  </a:lnTo>
                  <a:cubicBezTo>
                    <a:pt x="1476977" y="1671616"/>
                    <a:pt x="1421097" y="1727496"/>
                    <a:pt x="1352517" y="1727496"/>
                  </a:cubicBezTo>
                  <a:close/>
                </a:path>
              </a:pathLst>
            </a:custGeom>
            <a:solidFill>
              <a:srgbClr val="1D617A"/>
            </a:solidFill>
          </p:spPr>
        </p:sp>
      </p:grpSp>
      <p:grpSp>
        <p:nvGrpSpPr>
          <p:cNvPr name="Group 13" id="13"/>
          <p:cNvGrpSpPr/>
          <p:nvPr/>
        </p:nvGrpSpPr>
        <p:grpSpPr>
          <a:xfrm rot="0">
            <a:off x="9458325" y="2326142"/>
            <a:ext cx="3926597" cy="4592610"/>
            <a:chOff x="0" y="0"/>
            <a:chExt cx="1476977" cy="1727496"/>
          </a:xfrm>
        </p:grpSpPr>
        <p:sp>
          <p:nvSpPr>
            <p:cNvPr name="Freeform 14" id="14"/>
            <p:cNvSpPr/>
            <p:nvPr/>
          </p:nvSpPr>
          <p:spPr>
            <a:xfrm flipH="false" flipV="false" rot="0">
              <a:off x="0" y="0"/>
              <a:ext cx="1476977" cy="1727496"/>
            </a:xfrm>
            <a:custGeom>
              <a:avLst/>
              <a:gdLst/>
              <a:ahLst/>
              <a:cxnLst/>
              <a:rect r="r" b="b" t="t" l="l"/>
              <a:pathLst>
                <a:path h="1727496" w="1476977">
                  <a:moveTo>
                    <a:pt x="1352517" y="1727496"/>
                  </a:moveTo>
                  <a:lnTo>
                    <a:pt x="124460" y="1727496"/>
                  </a:lnTo>
                  <a:cubicBezTo>
                    <a:pt x="55880" y="1727496"/>
                    <a:pt x="0" y="1671616"/>
                    <a:pt x="0" y="1603036"/>
                  </a:cubicBezTo>
                  <a:lnTo>
                    <a:pt x="0" y="124460"/>
                  </a:lnTo>
                  <a:cubicBezTo>
                    <a:pt x="0" y="55880"/>
                    <a:pt x="55880" y="0"/>
                    <a:pt x="124460" y="0"/>
                  </a:cubicBezTo>
                  <a:lnTo>
                    <a:pt x="1352517" y="0"/>
                  </a:lnTo>
                  <a:cubicBezTo>
                    <a:pt x="1421097" y="0"/>
                    <a:pt x="1476977" y="55880"/>
                    <a:pt x="1476977" y="124460"/>
                  </a:cubicBezTo>
                  <a:lnTo>
                    <a:pt x="1476977" y="1603036"/>
                  </a:lnTo>
                  <a:cubicBezTo>
                    <a:pt x="1476977" y="1671616"/>
                    <a:pt x="1421097" y="1727496"/>
                    <a:pt x="1352517" y="1727496"/>
                  </a:cubicBezTo>
                  <a:close/>
                </a:path>
              </a:pathLst>
            </a:custGeom>
            <a:solidFill>
              <a:srgbClr val="1D617A"/>
            </a:solidFill>
          </p:spPr>
        </p:sp>
      </p:grpSp>
      <p:grpSp>
        <p:nvGrpSpPr>
          <p:cNvPr name="Group 15" id="15"/>
          <p:cNvGrpSpPr/>
          <p:nvPr/>
        </p:nvGrpSpPr>
        <p:grpSpPr>
          <a:xfrm rot="0">
            <a:off x="13699247" y="5191800"/>
            <a:ext cx="4009189" cy="4689211"/>
            <a:chOff x="0" y="0"/>
            <a:chExt cx="1476977" cy="1727496"/>
          </a:xfrm>
        </p:grpSpPr>
        <p:sp>
          <p:nvSpPr>
            <p:cNvPr name="Freeform 16" id="16"/>
            <p:cNvSpPr/>
            <p:nvPr/>
          </p:nvSpPr>
          <p:spPr>
            <a:xfrm flipH="false" flipV="false" rot="0">
              <a:off x="0" y="0"/>
              <a:ext cx="1476977" cy="1727496"/>
            </a:xfrm>
            <a:custGeom>
              <a:avLst/>
              <a:gdLst/>
              <a:ahLst/>
              <a:cxnLst/>
              <a:rect r="r" b="b" t="t" l="l"/>
              <a:pathLst>
                <a:path h="1727496" w="1476977">
                  <a:moveTo>
                    <a:pt x="1352517" y="1727496"/>
                  </a:moveTo>
                  <a:lnTo>
                    <a:pt x="124460" y="1727496"/>
                  </a:lnTo>
                  <a:cubicBezTo>
                    <a:pt x="55880" y="1727496"/>
                    <a:pt x="0" y="1671616"/>
                    <a:pt x="0" y="1603036"/>
                  </a:cubicBezTo>
                  <a:lnTo>
                    <a:pt x="0" y="124460"/>
                  </a:lnTo>
                  <a:cubicBezTo>
                    <a:pt x="0" y="55880"/>
                    <a:pt x="55880" y="0"/>
                    <a:pt x="124460" y="0"/>
                  </a:cubicBezTo>
                  <a:lnTo>
                    <a:pt x="1352517" y="0"/>
                  </a:lnTo>
                  <a:cubicBezTo>
                    <a:pt x="1421097" y="0"/>
                    <a:pt x="1476977" y="55880"/>
                    <a:pt x="1476977" y="124460"/>
                  </a:cubicBezTo>
                  <a:lnTo>
                    <a:pt x="1476977" y="1603036"/>
                  </a:lnTo>
                  <a:cubicBezTo>
                    <a:pt x="1476977" y="1671616"/>
                    <a:pt x="1421097" y="1727496"/>
                    <a:pt x="1352517" y="1727496"/>
                  </a:cubicBezTo>
                  <a:close/>
                </a:path>
              </a:pathLst>
            </a:custGeom>
            <a:solidFill>
              <a:srgbClr val="1D617A"/>
            </a:solidFill>
          </p:spPr>
        </p:sp>
      </p:grpSp>
      <p:sp>
        <p:nvSpPr>
          <p:cNvPr name="TextBox 17" id="17"/>
          <p:cNvSpPr txBox="true"/>
          <p:nvPr/>
        </p:nvSpPr>
        <p:spPr>
          <a:xfrm rot="0">
            <a:off x="5895102" y="5940217"/>
            <a:ext cx="2628349" cy="440055"/>
          </a:xfrm>
          <a:prstGeom prst="rect">
            <a:avLst/>
          </a:prstGeom>
        </p:spPr>
        <p:txBody>
          <a:bodyPr anchor="t" rtlCol="false" tIns="0" lIns="0" bIns="0" rIns="0">
            <a:spAutoFit/>
          </a:bodyPr>
          <a:lstStyle/>
          <a:p>
            <a:pPr algn="ctr">
              <a:lnSpc>
                <a:spcPts val="3209"/>
              </a:lnSpc>
            </a:pPr>
            <a:r>
              <a:rPr lang="en-US" sz="2999">
                <a:solidFill>
                  <a:srgbClr val="5CE1E6"/>
                </a:solidFill>
                <a:latin typeface="Poppins Semi-Bold"/>
              </a:rPr>
              <a:t>COMMIT</a:t>
            </a:r>
          </a:p>
        </p:txBody>
      </p:sp>
      <p:sp>
        <p:nvSpPr>
          <p:cNvPr name="TextBox 18" id="18"/>
          <p:cNvSpPr txBox="true"/>
          <p:nvPr/>
        </p:nvSpPr>
        <p:spPr>
          <a:xfrm rot="0">
            <a:off x="5273682" y="6989417"/>
            <a:ext cx="3814038" cy="1319964"/>
          </a:xfrm>
          <a:prstGeom prst="rect">
            <a:avLst/>
          </a:prstGeom>
        </p:spPr>
        <p:txBody>
          <a:bodyPr anchor="t" rtlCol="false" tIns="0" lIns="0" bIns="0" rIns="0">
            <a:spAutoFit/>
          </a:bodyPr>
          <a:lstStyle/>
          <a:p>
            <a:pPr algn="ctr">
              <a:lnSpc>
                <a:spcPts val="2672"/>
              </a:lnSpc>
            </a:pPr>
            <a:r>
              <a:rPr lang="en-US" sz="1950">
                <a:solidFill>
                  <a:srgbClr val="FFFFFF"/>
                </a:solidFill>
                <a:latin typeface="Poppins Light"/>
              </a:rPr>
              <a:t>Guarda los cambios realizados en los archivos y registra un punto en el historial del repositorio local.</a:t>
            </a:r>
          </a:p>
        </p:txBody>
      </p:sp>
      <p:sp>
        <p:nvSpPr>
          <p:cNvPr name="TextBox 19" id="19"/>
          <p:cNvSpPr txBox="true"/>
          <p:nvPr/>
        </p:nvSpPr>
        <p:spPr>
          <a:xfrm rot="0">
            <a:off x="10107449" y="3346277"/>
            <a:ext cx="2628349" cy="440055"/>
          </a:xfrm>
          <a:prstGeom prst="rect">
            <a:avLst/>
          </a:prstGeom>
        </p:spPr>
        <p:txBody>
          <a:bodyPr anchor="t" rtlCol="false" tIns="0" lIns="0" bIns="0" rIns="0">
            <a:spAutoFit/>
          </a:bodyPr>
          <a:lstStyle/>
          <a:p>
            <a:pPr algn="ctr">
              <a:lnSpc>
                <a:spcPts val="3209"/>
              </a:lnSpc>
            </a:pPr>
            <a:r>
              <a:rPr lang="en-US" sz="2999">
                <a:solidFill>
                  <a:srgbClr val="5CE1E6"/>
                </a:solidFill>
                <a:latin typeface="Poppins Semi-Bold"/>
              </a:rPr>
              <a:t>PUSH</a:t>
            </a:r>
          </a:p>
        </p:txBody>
      </p:sp>
      <p:sp>
        <p:nvSpPr>
          <p:cNvPr name="TextBox 20" id="20"/>
          <p:cNvSpPr txBox="true"/>
          <p:nvPr/>
        </p:nvSpPr>
        <p:spPr>
          <a:xfrm rot="0">
            <a:off x="9514605" y="4184156"/>
            <a:ext cx="3814038" cy="1319964"/>
          </a:xfrm>
          <a:prstGeom prst="rect">
            <a:avLst/>
          </a:prstGeom>
        </p:spPr>
        <p:txBody>
          <a:bodyPr anchor="t" rtlCol="false" tIns="0" lIns="0" bIns="0" rIns="0">
            <a:spAutoFit/>
          </a:bodyPr>
          <a:lstStyle/>
          <a:p>
            <a:pPr algn="ctr">
              <a:lnSpc>
                <a:spcPts val="2672"/>
              </a:lnSpc>
            </a:pPr>
            <a:r>
              <a:rPr lang="en-US" sz="1950">
                <a:solidFill>
                  <a:srgbClr val="FFFFFF"/>
                </a:solidFill>
                <a:latin typeface="Poppins Light"/>
              </a:rPr>
              <a:t>Envía los commits locales al repositorio remoto, actualizando la rama correspondiente</a:t>
            </a:r>
          </a:p>
        </p:txBody>
      </p:sp>
      <p:sp>
        <p:nvSpPr>
          <p:cNvPr name="TextBox 21" id="21"/>
          <p:cNvSpPr txBox="true"/>
          <p:nvPr/>
        </p:nvSpPr>
        <p:spPr>
          <a:xfrm rot="0">
            <a:off x="14524780" y="5940217"/>
            <a:ext cx="2628349" cy="440055"/>
          </a:xfrm>
          <a:prstGeom prst="rect">
            <a:avLst/>
          </a:prstGeom>
        </p:spPr>
        <p:txBody>
          <a:bodyPr anchor="t" rtlCol="false" tIns="0" lIns="0" bIns="0" rIns="0">
            <a:spAutoFit/>
          </a:bodyPr>
          <a:lstStyle/>
          <a:p>
            <a:pPr algn="ctr">
              <a:lnSpc>
                <a:spcPts val="3209"/>
              </a:lnSpc>
            </a:pPr>
            <a:r>
              <a:rPr lang="en-US" sz="2999">
                <a:solidFill>
                  <a:srgbClr val="5CE1E6"/>
                </a:solidFill>
                <a:latin typeface="Poppins Semi-Bold"/>
              </a:rPr>
              <a:t>PULL</a:t>
            </a:r>
          </a:p>
        </p:txBody>
      </p:sp>
      <p:sp>
        <p:nvSpPr>
          <p:cNvPr name="TextBox 22" id="22"/>
          <p:cNvSpPr txBox="true"/>
          <p:nvPr/>
        </p:nvSpPr>
        <p:spPr>
          <a:xfrm rot="0">
            <a:off x="13796823" y="6989417"/>
            <a:ext cx="3814038" cy="1319964"/>
          </a:xfrm>
          <a:prstGeom prst="rect">
            <a:avLst/>
          </a:prstGeom>
        </p:spPr>
        <p:txBody>
          <a:bodyPr anchor="t" rtlCol="false" tIns="0" lIns="0" bIns="0" rIns="0">
            <a:spAutoFit/>
          </a:bodyPr>
          <a:lstStyle/>
          <a:p>
            <a:pPr algn="ctr">
              <a:lnSpc>
                <a:spcPts val="2672"/>
              </a:lnSpc>
            </a:pPr>
            <a:r>
              <a:rPr lang="en-US" sz="1950">
                <a:solidFill>
                  <a:srgbClr val="FFFFFF"/>
                </a:solidFill>
                <a:latin typeface="Poppins Light"/>
              </a:rPr>
              <a:t>Descarga los cambios remotos y los fusiona con la rama local actual, manteniendo el repositorio local actualizado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4940584" y="7293125"/>
            <a:ext cx="13347416" cy="0"/>
          </a:xfrm>
          <a:prstGeom prst="line">
            <a:avLst/>
          </a:prstGeom>
          <a:ln cap="flat" w="28575">
            <a:solidFill>
              <a:srgbClr val="FFFFFF"/>
            </a:solidFill>
            <a:prstDash val="solid"/>
            <a:headEnd type="oval" len="lg" w="lg"/>
            <a:tailEnd type="none" len="sm" w="sm"/>
          </a:ln>
        </p:spPr>
      </p:sp>
      <p:sp>
        <p:nvSpPr>
          <p:cNvPr name="AutoShape 3" id="3"/>
          <p:cNvSpPr/>
          <p:nvPr/>
        </p:nvSpPr>
        <p:spPr>
          <a:xfrm rot="0">
            <a:off x="0" y="3285380"/>
            <a:ext cx="13347416" cy="0"/>
          </a:xfrm>
          <a:prstGeom prst="line">
            <a:avLst/>
          </a:prstGeom>
          <a:ln cap="flat" w="28575">
            <a:solidFill>
              <a:srgbClr val="FFFFFF"/>
            </a:solidFill>
            <a:prstDash val="solid"/>
            <a:headEnd type="none" len="sm" w="sm"/>
            <a:tailEnd type="oval" len="lg" w="lg"/>
          </a:ln>
        </p:spPr>
      </p:sp>
      <p:sp>
        <p:nvSpPr>
          <p:cNvPr name="TextBox 4" id="4"/>
          <p:cNvSpPr txBox="true"/>
          <p:nvPr/>
        </p:nvSpPr>
        <p:spPr>
          <a:xfrm rot="0">
            <a:off x="2654663" y="4138060"/>
            <a:ext cx="12318716" cy="1260475"/>
          </a:xfrm>
          <a:prstGeom prst="rect">
            <a:avLst/>
          </a:prstGeom>
        </p:spPr>
        <p:txBody>
          <a:bodyPr anchor="t" rtlCol="false" tIns="0" lIns="0" bIns="0" rIns="0">
            <a:spAutoFit/>
          </a:bodyPr>
          <a:lstStyle/>
          <a:p>
            <a:pPr algn="l">
              <a:lnSpc>
                <a:spcPts val="9200"/>
              </a:lnSpc>
            </a:pPr>
            <a:r>
              <a:rPr lang="en-US" sz="8000" spc="344">
                <a:solidFill>
                  <a:srgbClr val="FFFFFF"/>
                </a:solidFill>
                <a:latin typeface="Poppins Bold"/>
              </a:rPr>
              <a:t>GRÁFICOS</a:t>
            </a:r>
          </a:p>
        </p:txBody>
      </p:sp>
      <p:sp>
        <p:nvSpPr>
          <p:cNvPr name="TextBox 5" id="5"/>
          <p:cNvSpPr txBox="true"/>
          <p:nvPr/>
        </p:nvSpPr>
        <p:spPr>
          <a:xfrm rot="0">
            <a:off x="2654663" y="5449551"/>
            <a:ext cx="8322568" cy="651765"/>
          </a:xfrm>
          <a:prstGeom prst="rect">
            <a:avLst/>
          </a:prstGeom>
        </p:spPr>
        <p:txBody>
          <a:bodyPr anchor="t" rtlCol="false" tIns="0" lIns="0" bIns="0" rIns="0">
            <a:spAutoFit/>
          </a:bodyPr>
          <a:lstStyle/>
          <a:p>
            <a:pPr marL="820411" indent="-410205" lvl="1">
              <a:lnSpc>
                <a:spcPts val="4977"/>
              </a:lnSpc>
              <a:buFont typeface="Arial"/>
              <a:buChar char="•"/>
            </a:pPr>
            <a:r>
              <a:rPr lang="en-US" sz="3799" spc="75" u="sng">
                <a:solidFill>
                  <a:srgbClr val="FFFFFF"/>
                </a:solidFill>
                <a:latin typeface="Poppins Bold"/>
                <a:hlinkClick r:id="rId2" tooltip="https://drive.google.com/file/d/1Wjun0s7JAyJZV6F-SrX77SJHkwrrRN2F/view?usp=sharing"/>
              </a:rPr>
              <a:t>MAQUETADO </a:t>
            </a:r>
          </a:p>
        </p:txBody>
      </p:sp>
      <p:sp>
        <p:nvSpPr>
          <p:cNvPr name="TextBox 6" id="6"/>
          <p:cNvSpPr txBox="true"/>
          <p:nvPr/>
        </p:nvSpPr>
        <p:spPr>
          <a:xfrm rot="0">
            <a:off x="442957" y="3692871"/>
            <a:ext cx="1728747" cy="2550719"/>
          </a:xfrm>
          <a:prstGeom prst="rect">
            <a:avLst/>
          </a:prstGeom>
        </p:spPr>
        <p:txBody>
          <a:bodyPr anchor="t" rtlCol="false" tIns="0" lIns="0" bIns="0" rIns="0">
            <a:spAutoFit/>
          </a:bodyPr>
          <a:lstStyle/>
          <a:p>
            <a:pPr algn="ctr">
              <a:lnSpc>
                <a:spcPts val="18616"/>
              </a:lnSpc>
            </a:pPr>
            <a:r>
              <a:rPr lang="en-US" sz="16188" spc="696">
                <a:solidFill>
                  <a:srgbClr val="FFFFFF"/>
                </a:solidFill>
                <a:latin typeface="Poppins Bold"/>
              </a:rPr>
              <a:t>2</a:t>
            </a:r>
          </a:p>
        </p:txBody>
      </p:sp>
      <p:sp>
        <p:nvSpPr>
          <p:cNvPr name="AutoShape 7" id="7"/>
          <p:cNvSpPr/>
          <p:nvPr/>
        </p:nvSpPr>
        <p:spPr>
          <a:xfrm rot="0">
            <a:off x="1952130" y="5124450"/>
            <a:ext cx="439149" cy="0"/>
          </a:xfrm>
          <a:prstGeom prst="line">
            <a:avLst/>
          </a:prstGeom>
          <a:ln cap="flat" w="19050">
            <a:solidFill>
              <a:srgbClr val="FFFFFF"/>
            </a:solidFill>
            <a:prstDash val="solid"/>
            <a:headEnd type="none" len="sm" w="sm"/>
            <a:tailEnd type="none" len="sm" w="sm"/>
          </a:ln>
        </p:spPr>
      </p:sp>
      <p:sp>
        <p:nvSpPr>
          <p:cNvPr name="TextBox 8" id="8"/>
          <p:cNvSpPr txBox="true"/>
          <p:nvPr/>
        </p:nvSpPr>
        <p:spPr>
          <a:xfrm rot="0">
            <a:off x="2654663" y="6148940"/>
            <a:ext cx="8322568" cy="651765"/>
          </a:xfrm>
          <a:prstGeom prst="rect">
            <a:avLst/>
          </a:prstGeom>
        </p:spPr>
        <p:txBody>
          <a:bodyPr anchor="t" rtlCol="false" tIns="0" lIns="0" bIns="0" rIns="0">
            <a:spAutoFit/>
          </a:bodyPr>
          <a:lstStyle/>
          <a:p>
            <a:pPr marL="820411" indent="-410205" lvl="1">
              <a:lnSpc>
                <a:spcPts val="4977"/>
              </a:lnSpc>
              <a:buFont typeface="Arial"/>
              <a:buChar char="•"/>
            </a:pPr>
            <a:r>
              <a:rPr lang="en-US" sz="3799" spc="75">
                <a:solidFill>
                  <a:srgbClr val="FFFFFF"/>
                </a:solidFill>
                <a:latin typeface="Poppins Bold"/>
              </a:rPr>
              <a:t>PROTOTIPADO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076531" y="466987"/>
            <a:ext cx="2389188" cy="2823107"/>
          </a:xfrm>
          <a:custGeom>
            <a:avLst/>
            <a:gdLst/>
            <a:ahLst/>
            <a:cxnLst/>
            <a:rect r="r" b="b" t="t" l="l"/>
            <a:pathLst>
              <a:path h="2823107" w="2389188">
                <a:moveTo>
                  <a:pt x="0" y="0"/>
                </a:moveTo>
                <a:lnTo>
                  <a:pt x="2389188" y="0"/>
                </a:lnTo>
                <a:lnTo>
                  <a:pt x="2389188" y="2823107"/>
                </a:lnTo>
                <a:lnTo>
                  <a:pt x="0" y="28231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37650" y="565150"/>
            <a:ext cx="2266950" cy="2626360"/>
          </a:xfrm>
          <a:custGeom>
            <a:avLst/>
            <a:gdLst/>
            <a:ahLst/>
            <a:cxnLst/>
            <a:rect r="r" b="b" t="t" l="l"/>
            <a:pathLst>
              <a:path h="2626360" w="2266950">
                <a:moveTo>
                  <a:pt x="0" y="0"/>
                </a:moveTo>
                <a:lnTo>
                  <a:pt x="2266950" y="0"/>
                </a:lnTo>
                <a:lnTo>
                  <a:pt x="2266950" y="2626360"/>
                </a:lnTo>
                <a:lnTo>
                  <a:pt x="0" y="2626360"/>
                </a:lnTo>
                <a:lnTo>
                  <a:pt x="0" y="0"/>
                </a:lnTo>
                <a:close/>
              </a:path>
            </a:pathLst>
          </a:custGeom>
          <a:blipFill>
            <a:blip r:embed="rId4"/>
            <a:stretch>
              <a:fillRect l="0" t="0" r="0" b="0"/>
            </a:stretch>
          </a:blipFill>
        </p:spPr>
      </p:sp>
      <p:sp>
        <p:nvSpPr>
          <p:cNvPr name="Freeform 4" id="4"/>
          <p:cNvSpPr/>
          <p:nvPr/>
        </p:nvSpPr>
        <p:spPr>
          <a:xfrm flipH="false" flipV="false" rot="0">
            <a:off x="9213850" y="566420"/>
            <a:ext cx="778510" cy="2623820"/>
          </a:xfrm>
          <a:custGeom>
            <a:avLst/>
            <a:gdLst/>
            <a:ahLst/>
            <a:cxnLst/>
            <a:rect r="r" b="b" t="t" l="l"/>
            <a:pathLst>
              <a:path h="2623820" w="778510">
                <a:moveTo>
                  <a:pt x="0" y="0"/>
                </a:moveTo>
                <a:lnTo>
                  <a:pt x="778510" y="0"/>
                </a:lnTo>
                <a:lnTo>
                  <a:pt x="778510" y="2623820"/>
                </a:lnTo>
                <a:lnTo>
                  <a:pt x="0" y="2623820"/>
                </a:lnTo>
                <a:lnTo>
                  <a:pt x="0" y="0"/>
                </a:lnTo>
                <a:close/>
              </a:path>
            </a:pathLst>
          </a:custGeom>
          <a:blipFill>
            <a:blip r:embed="rId5"/>
            <a:stretch>
              <a:fillRect l="0" t="0" r="0" b="0"/>
            </a:stretch>
          </a:blipFill>
        </p:spPr>
      </p:sp>
      <p:sp>
        <p:nvSpPr>
          <p:cNvPr name="Freeform 5" id="5"/>
          <p:cNvSpPr/>
          <p:nvPr/>
        </p:nvSpPr>
        <p:spPr>
          <a:xfrm flipH="false" flipV="false" rot="0">
            <a:off x="6296287" y="464876"/>
            <a:ext cx="2389188" cy="2823107"/>
          </a:xfrm>
          <a:custGeom>
            <a:avLst/>
            <a:gdLst/>
            <a:ahLst/>
            <a:cxnLst/>
            <a:rect r="r" b="b" t="t" l="l"/>
            <a:pathLst>
              <a:path h="2823107" w="2389188">
                <a:moveTo>
                  <a:pt x="0" y="0"/>
                </a:moveTo>
                <a:lnTo>
                  <a:pt x="2389187" y="0"/>
                </a:lnTo>
                <a:lnTo>
                  <a:pt x="2389187" y="2823106"/>
                </a:lnTo>
                <a:lnTo>
                  <a:pt x="0" y="2823106"/>
                </a:lnTo>
                <a:lnTo>
                  <a:pt x="0" y="0"/>
                </a:lnTo>
                <a:close/>
              </a:path>
            </a:pathLst>
          </a:custGeom>
          <a:blipFill>
            <a:blip r:embed="rId2">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356350" y="563880"/>
            <a:ext cx="2268220" cy="2625090"/>
          </a:xfrm>
          <a:custGeom>
            <a:avLst/>
            <a:gdLst/>
            <a:ahLst/>
            <a:cxnLst/>
            <a:rect r="r" b="b" t="t" l="l"/>
            <a:pathLst>
              <a:path h="2625090" w="2268220">
                <a:moveTo>
                  <a:pt x="0" y="0"/>
                </a:moveTo>
                <a:lnTo>
                  <a:pt x="2268220" y="0"/>
                </a:lnTo>
                <a:lnTo>
                  <a:pt x="2268220" y="2625090"/>
                </a:lnTo>
                <a:lnTo>
                  <a:pt x="0" y="2625090"/>
                </a:lnTo>
                <a:lnTo>
                  <a:pt x="0" y="0"/>
                </a:lnTo>
                <a:close/>
              </a:path>
            </a:pathLst>
          </a:custGeom>
          <a:blipFill>
            <a:blip r:embed="rId7"/>
            <a:stretch>
              <a:fillRect l="0" t="0" r="0" b="0"/>
            </a:stretch>
          </a:blipFill>
        </p:spPr>
      </p:sp>
      <p:sp>
        <p:nvSpPr>
          <p:cNvPr name="Freeform 7" id="7"/>
          <p:cNvSpPr/>
          <p:nvPr/>
        </p:nvSpPr>
        <p:spPr>
          <a:xfrm flipH="false" flipV="false" rot="0">
            <a:off x="6433820" y="563880"/>
            <a:ext cx="750570" cy="2529840"/>
          </a:xfrm>
          <a:custGeom>
            <a:avLst/>
            <a:gdLst/>
            <a:ahLst/>
            <a:cxnLst/>
            <a:rect r="r" b="b" t="t" l="l"/>
            <a:pathLst>
              <a:path h="2529840" w="750570">
                <a:moveTo>
                  <a:pt x="0" y="0"/>
                </a:moveTo>
                <a:lnTo>
                  <a:pt x="750570" y="0"/>
                </a:lnTo>
                <a:lnTo>
                  <a:pt x="750570" y="2529840"/>
                </a:lnTo>
                <a:lnTo>
                  <a:pt x="0" y="2529840"/>
                </a:lnTo>
                <a:lnTo>
                  <a:pt x="0" y="0"/>
                </a:lnTo>
                <a:close/>
              </a:path>
            </a:pathLst>
          </a:custGeom>
          <a:blipFill>
            <a:blip r:embed="rId8"/>
            <a:stretch>
              <a:fillRect l="0" t="0" r="0" b="0"/>
            </a:stretch>
          </a:blipFill>
        </p:spPr>
      </p:sp>
      <p:grpSp>
        <p:nvGrpSpPr>
          <p:cNvPr name="Group 8" id="8"/>
          <p:cNvGrpSpPr>
            <a:grpSpLocks noChangeAspect="true"/>
          </p:cNvGrpSpPr>
          <p:nvPr/>
        </p:nvGrpSpPr>
        <p:grpSpPr>
          <a:xfrm rot="0">
            <a:off x="6980238" y="552315"/>
            <a:ext cx="2235200" cy="797909"/>
            <a:chOff x="0" y="0"/>
            <a:chExt cx="2682240" cy="957491"/>
          </a:xfrm>
        </p:grpSpPr>
        <p:sp>
          <p:nvSpPr>
            <p:cNvPr name="Freeform 9" id="9"/>
            <p:cNvSpPr/>
            <p:nvPr/>
          </p:nvSpPr>
          <p:spPr>
            <a:xfrm flipH="false" flipV="false" rot="0">
              <a:off x="0" y="-762"/>
              <a:ext cx="2682240" cy="958215"/>
            </a:xfrm>
            <a:custGeom>
              <a:avLst/>
              <a:gdLst/>
              <a:ahLst/>
              <a:cxnLst/>
              <a:rect r="r" b="b" t="t" l="l"/>
              <a:pathLst>
                <a:path h="958215" w="2682240">
                  <a:moveTo>
                    <a:pt x="5080" y="958215"/>
                  </a:moveTo>
                  <a:lnTo>
                    <a:pt x="2670048" y="33147"/>
                  </a:lnTo>
                  <a:lnTo>
                    <a:pt x="2664841" y="18161"/>
                  </a:lnTo>
                  <a:lnTo>
                    <a:pt x="0" y="943229"/>
                  </a:lnTo>
                  <a:close/>
                  <a:moveTo>
                    <a:pt x="2616073" y="97790"/>
                  </a:moveTo>
                  <a:lnTo>
                    <a:pt x="2682240" y="20447"/>
                  </a:lnTo>
                  <a:lnTo>
                    <a:pt x="2582418" y="889"/>
                  </a:lnTo>
                  <a:cubicBezTo>
                    <a:pt x="2578100" y="0"/>
                    <a:pt x="2573909" y="2794"/>
                    <a:pt x="2573020" y="7112"/>
                  </a:cubicBezTo>
                  <a:lnTo>
                    <a:pt x="2575052" y="15621"/>
                  </a:lnTo>
                  <a:lnTo>
                    <a:pt x="2665857" y="33401"/>
                  </a:lnTo>
                  <a:lnTo>
                    <a:pt x="2661412" y="20447"/>
                  </a:lnTo>
                  <a:lnTo>
                    <a:pt x="2604008" y="87503"/>
                  </a:lnTo>
                  <a:cubicBezTo>
                    <a:pt x="2601087" y="90805"/>
                    <a:pt x="2601468" y="95758"/>
                    <a:pt x="2604770" y="98679"/>
                  </a:cubicBezTo>
                  <a:lnTo>
                    <a:pt x="2613152" y="101092"/>
                  </a:lnTo>
                  <a:close/>
                </a:path>
              </a:pathLst>
            </a:custGeom>
            <a:solidFill>
              <a:srgbClr val="FF0000"/>
            </a:solidFill>
          </p:spPr>
        </p:sp>
      </p:grpSp>
      <p:sp>
        <p:nvSpPr>
          <p:cNvPr name="Freeform 10" id="10"/>
          <p:cNvSpPr/>
          <p:nvPr/>
        </p:nvSpPr>
        <p:spPr>
          <a:xfrm flipH="false" flipV="false" rot="0">
            <a:off x="9068594" y="3492659"/>
            <a:ext cx="2389188" cy="2823107"/>
          </a:xfrm>
          <a:custGeom>
            <a:avLst/>
            <a:gdLst/>
            <a:ahLst/>
            <a:cxnLst/>
            <a:rect r="r" b="b" t="t" l="l"/>
            <a:pathLst>
              <a:path h="2823107" w="2389188">
                <a:moveTo>
                  <a:pt x="0" y="0"/>
                </a:moveTo>
                <a:lnTo>
                  <a:pt x="2389187" y="0"/>
                </a:lnTo>
                <a:lnTo>
                  <a:pt x="2389187" y="2823107"/>
                </a:lnTo>
                <a:lnTo>
                  <a:pt x="0" y="28231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9128760" y="3591560"/>
            <a:ext cx="2268220" cy="2625090"/>
          </a:xfrm>
          <a:custGeom>
            <a:avLst/>
            <a:gdLst/>
            <a:ahLst/>
            <a:cxnLst/>
            <a:rect r="r" b="b" t="t" l="l"/>
            <a:pathLst>
              <a:path h="2625090" w="2268220">
                <a:moveTo>
                  <a:pt x="0" y="0"/>
                </a:moveTo>
                <a:lnTo>
                  <a:pt x="2268220" y="0"/>
                </a:lnTo>
                <a:lnTo>
                  <a:pt x="2268220" y="2625090"/>
                </a:lnTo>
                <a:lnTo>
                  <a:pt x="0" y="2625090"/>
                </a:lnTo>
                <a:lnTo>
                  <a:pt x="0" y="0"/>
                </a:lnTo>
                <a:close/>
              </a:path>
            </a:pathLst>
          </a:custGeom>
          <a:blipFill>
            <a:blip r:embed="rId7"/>
            <a:stretch>
              <a:fillRect l="0" t="0" r="0" b="0"/>
            </a:stretch>
          </a:blipFill>
        </p:spPr>
      </p:sp>
      <p:sp>
        <p:nvSpPr>
          <p:cNvPr name="Freeform 12" id="12"/>
          <p:cNvSpPr/>
          <p:nvPr/>
        </p:nvSpPr>
        <p:spPr>
          <a:xfrm flipH="false" flipV="false" rot="0">
            <a:off x="9206230" y="3591560"/>
            <a:ext cx="779780" cy="2625090"/>
          </a:xfrm>
          <a:custGeom>
            <a:avLst/>
            <a:gdLst/>
            <a:ahLst/>
            <a:cxnLst/>
            <a:rect r="r" b="b" t="t" l="l"/>
            <a:pathLst>
              <a:path h="2625090" w="779780">
                <a:moveTo>
                  <a:pt x="0" y="0"/>
                </a:moveTo>
                <a:lnTo>
                  <a:pt x="779780" y="0"/>
                </a:lnTo>
                <a:lnTo>
                  <a:pt x="779780" y="2625090"/>
                </a:lnTo>
                <a:lnTo>
                  <a:pt x="0" y="2625090"/>
                </a:lnTo>
                <a:lnTo>
                  <a:pt x="0" y="0"/>
                </a:lnTo>
                <a:close/>
              </a:path>
            </a:pathLst>
          </a:custGeom>
          <a:blipFill>
            <a:blip r:embed="rId11"/>
            <a:stretch>
              <a:fillRect l="0" t="0" r="0" b="0"/>
            </a:stretch>
          </a:blipFill>
        </p:spPr>
      </p:sp>
      <p:sp>
        <p:nvSpPr>
          <p:cNvPr name="Freeform 13" id="13"/>
          <p:cNvSpPr/>
          <p:nvPr/>
        </p:nvSpPr>
        <p:spPr>
          <a:xfrm flipH="false" flipV="false" rot="0">
            <a:off x="6288349" y="3490539"/>
            <a:ext cx="2389188" cy="2823107"/>
          </a:xfrm>
          <a:custGeom>
            <a:avLst/>
            <a:gdLst/>
            <a:ahLst/>
            <a:cxnLst/>
            <a:rect r="r" b="b" t="t" l="l"/>
            <a:pathLst>
              <a:path h="2823107" w="2389188">
                <a:moveTo>
                  <a:pt x="0" y="0"/>
                </a:moveTo>
                <a:lnTo>
                  <a:pt x="2389188" y="0"/>
                </a:lnTo>
                <a:lnTo>
                  <a:pt x="2389188" y="2823107"/>
                </a:lnTo>
                <a:lnTo>
                  <a:pt x="0" y="2823107"/>
                </a:lnTo>
                <a:lnTo>
                  <a:pt x="0" y="0"/>
                </a:lnTo>
                <a:close/>
              </a:path>
            </a:pathLst>
          </a:custGeom>
          <a:blipFill>
            <a:blip r:embed="rId2">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6348730" y="3589020"/>
            <a:ext cx="2268220" cy="2626360"/>
          </a:xfrm>
          <a:custGeom>
            <a:avLst/>
            <a:gdLst/>
            <a:ahLst/>
            <a:cxnLst/>
            <a:rect r="r" b="b" t="t" l="l"/>
            <a:pathLst>
              <a:path h="2626360" w="2268220">
                <a:moveTo>
                  <a:pt x="0" y="0"/>
                </a:moveTo>
                <a:lnTo>
                  <a:pt x="2268220" y="0"/>
                </a:lnTo>
                <a:lnTo>
                  <a:pt x="2268220" y="2626360"/>
                </a:lnTo>
                <a:lnTo>
                  <a:pt x="0" y="2626360"/>
                </a:lnTo>
                <a:lnTo>
                  <a:pt x="0" y="0"/>
                </a:lnTo>
                <a:close/>
              </a:path>
            </a:pathLst>
          </a:custGeom>
          <a:blipFill>
            <a:blip r:embed="rId4"/>
            <a:stretch>
              <a:fillRect l="0" t="0" r="0" b="0"/>
            </a:stretch>
          </a:blipFill>
        </p:spPr>
      </p:sp>
      <p:sp>
        <p:nvSpPr>
          <p:cNvPr name="Freeform 15" id="15"/>
          <p:cNvSpPr/>
          <p:nvPr/>
        </p:nvSpPr>
        <p:spPr>
          <a:xfrm flipH="false" flipV="false" rot="0">
            <a:off x="6426200" y="3590290"/>
            <a:ext cx="778510" cy="2623820"/>
          </a:xfrm>
          <a:custGeom>
            <a:avLst/>
            <a:gdLst/>
            <a:ahLst/>
            <a:cxnLst/>
            <a:rect r="r" b="b" t="t" l="l"/>
            <a:pathLst>
              <a:path h="2623820" w="778510">
                <a:moveTo>
                  <a:pt x="0" y="0"/>
                </a:moveTo>
                <a:lnTo>
                  <a:pt x="778510" y="0"/>
                </a:lnTo>
                <a:lnTo>
                  <a:pt x="778510" y="2623820"/>
                </a:lnTo>
                <a:lnTo>
                  <a:pt x="0" y="2623820"/>
                </a:lnTo>
                <a:lnTo>
                  <a:pt x="0" y="0"/>
                </a:lnTo>
                <a:close/>
              </a:path>
            </a:pathLst>
          </a:custGeom>
          <a:blipFill>
            <a:blip r:embed="rId13"/>
            <a:stretch>
              <a:fillRect l="0" t="0" r="0" b="0"/>
            </a:stretch>
          </a:blipFill>
        </p:spPr>
      </p:sp>
      <p:grpSp>
        <p:nvGrpSpPr>
          <p:cNvPr name="Group 16" id="16"/>
          <p:cNvGrpSpPr>
            <a:grpSpLocks noChangeAspect="true"/>
          </p:cNvGrpSpPr>
          <p:nvPr/>
        </p:nvGrpSpPr>
        <p:grpSpPr>
          <a:xfrm rot="0">
            <a:off x="6929438" y="1221208"/>
            <a:ext cx="2752939" cy="3192994"/>
            <a:chOff x="0" y="0"/>
            <a:chExt cx="3303524" cy="3831590"/>
          </a:xfrm>
        </p:grpSpPr>
        <p:sp>
          <p:nvSpPr>
            <p:cNvPr name="Freeform 17" id="17"/>
            <p:cNvSpPr/>
            <p:nvPr/>
          </p:nvSpPr>
          <p:spPr>
            <a:xfrm flipH="false" flipV="false" rot="0">
              <a:off x="63500" y="63500"/>
              <a:ext cx="3176524" cy="3704590"/>
            </a:xfrm>
            <a:custGeom>
              <a:avLst/>
              <a:gdLst/>
              <a:ahLst/>
              <a:cxnLst/>
              <a:rect r="r" b="b" t="t" l="l"/>
              <a:pathLst>
                <a:path h="3704590" w="3176524">
                  <a:moveTo>
                    <a:pt x="3164586" y="0"/>
                  </a:moveTo>
                  <a:lnTo>
                    <a:pt x="4064" y="3687572"/>
                  </a:lnTo>
                  <a:lnTo>
                    <a:pt x="16129" y="3697986"/>
                  </a:lnTo>
                  <a:lnTo>
                    <a:pt x="3176524" y="10287"/>
                  </a:lnTo>
                  <a:close/>
                  <a:moveTo>
                    <a:pt x="18288" y="3604514"/>
                  </a:moveTo>
                  <a:lnTo>
                    <a:pt x="0" y="3704590"/>
                  </a:lnTo>
                  <a:lnTo>
                    <a:pt x="96139" y="3671189"/>
                  </a:lnTo>
                  <a:cubicBezTo>
                    <a:pt x="100330" y="3669792"/>
                    <a:pt x="102489" y="3665347"/>
                    <a:pt x="101092" y="3661156"/>
                  </a:cubicBezTo>
                  <a:lnTo>
                    <a:pt x="95123" y="3654806"/>
                  </a:lnTo>
                  <a:lnTo>
                    <a:pt x="7620" y="3685159"/>
                  </a:lnTo>
                  <a:lnTo>
                    <a:pt x="18034" y="3694049"/>
                  </a:lnTo>
                  <a:lnTo>
                    <a:pt x="33909" y="3607308"/>
                  </a:lnTo>
                  <a:cubicBezTo>
                    <a:pt x="34671" y="3602991"/>
                    <a:pt x="31750" y="3598926"/>
                    <a:pt x="27432" y="3598037"/>
                  </a:cubicBezTo>
                  <a:lnTo>
                    <a:pt x="19050" y="3600197"/>
                  </a:lnTo>
                  <a:close/>
                </a:path>
              </a:pathLst>
            </a:custGeom>
            <a:solidFill>
              <a:srgbClr val="FF0000"/>
            </a:solidFill>
          </p:spPr>
        </p:sp>
        <p:sp>
          <p:nvSpPr>
            <p:cNvPr name="Freeform 18" id="18"/>
            <p:cNvSpPr/>
            <p:nvPr/>
          </p:nvSpPr>
          <p:spPr>
            <a:xfrm flipH="false" flipV="false" rot="0">
              <a:off x="256540" y="2872232"/>
              <a:ext cx="2488565" cy="436372"/>
            </a:xfrm>
            <a:custGeom>
              <a:avLst/>
              <a:gdLst/>
              <a:ahLst/>
              <a:cxnLst/>
              <a:rect r="r" b="b" t="t" l="l"/>
              <a:pathLst>
                <a:path h="436372" w="2488565">
                  <a:moveTo>
                    <a:pt x="2540" y="436372"/>
                  </a:moveTo>
                  <a:lnTo>
                    <a:pt x="2474214" y="48895"/>
                  </a:lnTo>
                  <a:lnTo>
                    <a:pt x="2471801" y="33274"/>
                  </a:lnTo>
                  <a:lnTo>
                    <a:pt x="0" y="420624"/>
                  </a:lnTo>
                  <a:close/>
                  <a:moveTo>
                    <a:pt x="2409698" y="102997"/>
                  </a:moveTo>
                  <a:lnTo>
                    <a:pt x="2488565" y="38608"/>
                  </a:lnTo>
                  <a:lnTo>
                    <a:pt x="2393823" y="1524"/>
                  </a:lnTo>
                  <a:cubicBezTo>
                    <a:pt x="2389632" y="0"/>
                    <a:pt x="2385060" y="2032"/>
                    <a:pt x="2383536" y="6096"/>
                  </a:cubicBezTo>
                  <a:lnTo>
                    <a:pt x="2383917" y="14732"/>
                  </a:lnTo>
                  <a:lnTo>
                    <a:pt x="2470150" y="48514"/>
                  </a:lnTo>
                  <a:lnTo>
                    <a:pt x="2467991" y="34925"/>
                  </a:lnTo>
                  <a:lnTo>
                    <a:pt x="2399665" y="90678"/>
                  </a:lnTo>
                  <a:cubicBezTo>
                    <a:pt x="2396236" y="93345"/>
                    <a:pt x="2395728" y="98425"/>
                    <a:pt x="2398522" y="101854"/>
                  </a:cubicBezTo>
                  <a:lnTo>
                    <a:pt x="2406269" y="105664"/>
                  </a:lnTo>
                  <a:close/>
                </a:path>
              </a:pathLst>
            </a:custGeom>
            <a:solidFill>
              <a:srgbClr val="FF0000"/>
            </a:solidFill>
          </p:spPr>
        </p:sp>
      </p:grpSp>
      <p:sp>
        <p:nvSpPr>
          <p:cNvPr name="Freeform 19" id="19"/>
          <p:cNvSpPr/>
          <p:nvPr/>
        </p:nvSpPr>
        <p:spPr>
          <a:xfrm flipH="false" flipV="false" rot="0">
            <a:off x="9083413" y="6448052"/>
            <a:ext cx="2389188" cy="2823107"/>
          </a:xfrm>
          <a:custGeom>
            <a:avLst/>
            <a:gdLst/>
            <a:ahLst/>
            <a:cxnLst/>
            <a:rect r="r" b="b" t="t" l="l"/>
            <a:pathLst>
              <a:path h="2823107" w="2389188">
                <a:moveTo>
                  <a:pt x="0" y="0"/>
                </a:moveTo>
                <a:lnTo>
                  <a:pt x="2389188" y="0"/>
                </a:lnTo>
                <a:lnTo>
                  <a:pt x="2389188" y="2823107"/>
                </a:lnTo>
                <a:lnTo>
                  <a:pt x="0" y="2823107"/>
                </a:lnTo>
                <a:lnTo>
                  <a:pt x="0" y="0"/>
                </a:lnTo>
                <a:close/>
              </a:path>
            </a:pathLst>
          </a:custGeom>
          <a:blipFill>
            <a:blip r:embed="rId2">
              <a:extLst>
                <a:ext uri="{96DAC541-7B7A-43D3-8B79-37D633B846F1}">
                  <asvg:svgBlip xmlns:asvg="http://schemas.microsoft.com/office/drawing/2016/SVG/main" r:embed="rId14"/>
                </a:ext>
              </a:extLst>
            </a:blip>
            <a:stretch>
              <a:fillRect l="0" t="0" r="0" b="0"/>
            </a:stretch>
          </a:blipFill>
        </p:spPr>
      </p:sp>
      <p:sp>
        <p:nvSpPr>
          <p:cNvPr name="Freeform 20" id="20"/>
          <p:cNvSpPr/>
          <p:nvPr/>
        </p:nvSpPr>
        <p:spPr>
          <a:xfrm flipH="false" flipV="false" rot="0">
            <a:off x="9144000" y="6546850"/>
            <a:ext cx="2268220" cy="2626360"/>
          </a:xfrm>
          <a:custGeom>
            <a:avLst/>
            <a:gdLst/>
            <a:ahLst/>
            <a:cxnLst/>
            <a:rect r="r" b="b" t="t" l="l"/>
            <a:pathLst>
              <a:path h="2626360" w="2268220">
                <a:moveTo>
                  <a:pt x="0" y="0"/>
                </a:moveTo>
                <a:lnTo>
                  <a:pt x="2268220" y="0"/>
                </a:lnTo>
                <a:lnTo>
                  <a:pt x="2268220" y="2626360"/>
                </a:lnTo>
                <a:lnTo>
                  <a:pt x="0" y="2626360"/>
                </a:lnTo>
                <a:lnTo>
                  <a:pt x="0" y="0"/>
                </a:lnTo>
                <a:close/>
              </a:path>
            </a:pathLst>
          </a:custGeom>
          <a:blipFill>
            <a:blip r:embed="rId4"/>
            <a:stretch>
              <a:fillRect l="0" t="0" r="0" b="0"/>
            </a:stretch>
          </a:blipFill>
        </p:spPr>
      </p:sp>
      <p:sp>
        <p:nvSpPr>
          <p:cNvPr name="Freeform 21" id="21"/>
          <p:cNvSpPr/>
          <p:nvPr/>
        </p:nvSpPr>
        <p:spPr>
          <a:xfrm flipH="false" flipV="false" rot="0">
            <a:off x="9221470" y="6548120"/>
            <a:ext cx="778510" cy="2623820"/>
          </a:xfrm>
          <a:custGeom>
            <a:avLst/>
            <a:gdLst/>
            <a:ahLst/>
            <a:cxnLst/>
            <a:rect r="r" b="b" t="t" l="l"/>
            <a:pathLst>
              <a:path h="2623820" w="778510">
                <a:moveTo>
                  <a:pt x="0" y="0"/>
                </a:moveTo>
                <a:lnTo>
                  <a:pt x="778510" y="0"/>
                </a:lnTo>
                <a:lnTo>
                  <a:pt x="778510" y="2623820"/>
                </a:lnTo>
                <a:lnTo>
                  <a:pt x="0" y="2623820"/>
                </a:lnTo>
                <a:lnTo>
                  <a:pt x="0" y="0"/>
                </a:lnTo>
                <a:close/>
              </a:path>
            </a:pathLst>
          </a:custGeom>
          <a:blipFill>
            <a:blip r:embed="rId15"/>
            <a:stretch>
              <a:fillRect l="0" t="0" r="0" b="0"/>
            </a:stretch>
          </a:blipFill>
        </p:spPr>
      </p:sp>
      <p:sp>
        <p:nvSpPr>
          <p:cNvPr name="Freeform 22" id="22"/>
          <p:cNvSpPr/>
          <p:nvPr/>
        </p:nvSpPr>
        <p:spPr>
          <a:xfrm flipH="false" flipV="false" rot="0">
            <a:off x="6303169" y="6445941"/>
            <a:ext cx="2389188" cy="2823107"/>
          </a:xfrm>
          <a:custGeom>
            <a:avLst/>
            <a:gdLst/>
            <a:ahLst/>
            <a:cxnLst/>
            <a:rect r="r" b="b" t="t" l="l"/>
            <a:pathLst>
              <a:path h="2823107" w="2389188">
                <a:moveTo>
                  <a:pt x="0" y="0"/>
                </a:moveTo>
                <a:lnTo>
                  <a:pt x="2389187" y="0"/>
                </a:lnTo>
                <a:lnTo>
                  <a:pt x="2389187" y="2823106"/>
                </a:lnTo>
                <a:lnTo>
                  <a:pt x="0" y="2823106"/>
                </a:lnTo>
                <a:lnTo>
                  <a:pt x="0" y="0"/>
                </a:lnTo>
                <a:close/>
              </a:path>
            </a:pathLst>
          </a:custGeom>
          <a:blipFill>
            <a:blip r:embed="rId9">
              <a:extLst>
                <a:ext uri="{96DAC541-7B7A-43D3-8B79-37D633B846F1}">
                  <asvg:svgBlip xmlns:asvg="http://schemas.microsoft.com/office/drawing/2016/SVG/main" r:embed="rId16"/>
                </a:ext>
              </a:extLst>
            </a:blip>
            <a:stretch>
              <a:fillRect l="0" t="0" r="0" b="0"/>
            </a:stretch>
          </a:blipFill>
        </p:spPr>
      </p:sp>
      <p:sp>
        <p:nvSpPr>
          <p:cNvPr name="Freeform 23" id="23"/>
          <p:cNvSpPr/>
          <p:nvPr/>
        </p:nvSpPr>
        <p:spPr>
          <a:xfrm flipH="false" flipV="false" rot="0">
            <a:off x="6363970" y="6544310"/>
            <a:ext cx="2268220" cy="2626360"/>
          </a:xfrm>
          <a:custGeom>
            <a:avLst/>
            <a:gdLst/>
            <a:ahLst/>
            <a:cxnLst/>
            <a:rect r="r" b="b" t="t" l="l"/>
            <a:pathLst>
              <a:path h="2626360" w="2268220">
                <a:moveTo>
                  <a:pt x="0" y="0"/>
                </a:moveTo>
                <a:lnTo>
                  <a:pt x="2268220" y="0"/>
                </a:lnTo>
                <a:lnTo>
                  <a:pt x="2268220" y="2626360"/>
                </a:lnTo>
                <a:lnTo>
                  <a:pt x="0" y="2626360"/>
                </a:lnTo>
                <a:lnTo>
                  <a:pt x="0" y="0"/>
                </a:lnTo>
                <a:close/>
              </a:path>
            </a:pathLst>
          </a:custGeom>
          <a:blipFill>
            <a:blip r:embed="rId4"/>
            <a:stretch>
              <a:fillRect l="0" t="0" r="0" b="0"/>
            </a:stretch>
          </a:blipFill>
        </p:spPr>
      </p:sp>
      <p:sp>
        <p:nvSpPr>
          <p:cNvPr name="Freeform 24" id="24"/>
          <p:cNvSpPr/>
          <p:nvPr/>
        </p:nvSpPr>
        <p:spPr>
          <a:xfrm flipH="false" flipV="false" rot="0">
            <a:off x="6440170" y="6545580"/>
            <a:ext cx="779780" cy="2623820"/>
          </a:xfrm>
          <a:custGeom>
            <a:avLst/>
            <a:gdLst/>
            <a:ahLst/>
            <a:cxnLst/>
            <a:rect r="r" b="b" t="t" l="l"/>
            <a:pathLst>
              <a:path h="2623820" w="779780">
                <a:moveTo>
                  <a:pt x="0" y="0"/>
                </a:moveTo>
                <a:lnTo>
                  <a:pt x="779780" y="0"/>
                </a:lnTo>
                <a:lnTo>
                  <a:pt x="779780" y="2623820"/>
                </a:lnTo>
                <a:lnTo>
                  <a:pt x="0" y="2623820"/>
                </a:lnTo>
                <a:lnTo>
                  <a:pt x="0" y="0"/>
                </a:lnTo>
                <a:close/>
              </a:path>
            </a:pathLst>
          </a:custGeom>
          <a:blipFill>
            <a:blip r:embed="rId17"/>
            <a:stretch>
              <a:fillRect l="0" t="0" r="0" b="0"/>
            </a:stretch>
          </a:blipFill>
        </p:spPr>
      </p:sp>
      <p:grpSp>
        <p:nvGrpSpPr>
          <p:cNvPr name="Group 25" id="25"/>
          <p:cNvGrpSpPr>
            <a:grpSpLocks noChangeAspect="true"/>
          </p:cNvGrpSpPr>
          <p:nvPr/>
        </p:nvGrpSpPr>
        <p:grpSpPr>
          <a:xfrm rot="0">
            <a:off x="7087449" y="4118078"/>
            <a:ext cx="2847761" cy="4524272"/>
            <a:chOff x="0" y="0"/>
            <a:chExt cx="3417316" cy="5429123"/>
          </a:xfrm>
        </p:grpSpPr>
        <p:sp>
          <p:nvSpPr>
            <p:cNvPr name="Freeform 26" id="26"/>
            <p:cNvSpPr/>
            <p:nvPr/>
          </p:nvSpPr>
          <p:spPr>
            <a:xfrm flipH="false" flipV="false" rot="0">
              <a:off x="68834" y="63500"/>
              <a:ext cx="3284982" cy="3492246"/>
            </a:xfrm>
            <a:custGeom>
              <a:avLst/>
              <a:gdLst/>
              <a:ahLst/>
              <a:cxnLst/>
              <a:rect r="r" b="b" t="t" l="l"/>
              <a:pathLst>
                <a:path h="3492246" w="3284982">
                  <a:moveTo>
                    <a:pt x="3273298" y="0"/>
                  </a:moveTo>
                  <a:lnTo>
                    <a:pt x="4826" y="3475482"/>
                  </a:lnTo>
                  <a:lnTo>
                    <a:pt x="16383" y="3486404"/>
                  </a:lnTo>
                  <a:lnTo>
                    <a:pt x="3284982" y="10922"/>
                  </a:lnTo>
                  <a:close/>
                  <a:moveTo>
                    <a:pt x="22860" y="3393059"/>
                  </a:moveTo>
                  <a:lnTo>
                    <a:pt x="0" y="3492246"/>
                  </a:lnTo>
                  <a:lnTo>
                    <a:pt x="97663" y="3463417"/>
                  </a:lnTo>
                  <a:cubicBezTo>
                    <a:pt x="101854" y="3462147"/>
                    <a:pt x="104267" y="3457702"/>
                    <a:pt x="102997" y="3453511"/>
                  </a:cubicBezTo>
                  <a:lnTo>
                    <a:pt x="97282" y="3446907"/>
                  </a:lnTo>
                  <a:lnTo>
                    <a:pt x="8509" y="3473197"/>
                  </a:lnTo>
                  <a:lnTo>
                    <a:pt x="18542" y="3482594"/>
                  </a:lnTo>
                  <a:lnTo>
                    <a:pt x="38354" y="3396616"/>
                  </a:lnTo>
                  <a:cubicBezTo>
                    <a:pt x="39370" y="3392425"/>
                    <a:pt x="36703" y="3388106"/>
                    <a:pt x="32385" y="3387091"/>
                  </a:cubicBezTo>
                  <a:lnTo>
                    <a:pt x="23876" y="3388742"/>
                  </a:lnTo>
                  <a:close/>
                </a:path>
              </a:pathLst>
            </a:custGeom>
            <a:solidFill>
              <a:srgbClr val="FF0000"/>
            </a:solidFill>
          </p:spPr>
        </p:sp>
        <p:sp>
          <p:nvSpPr>
            <p:cNvPr name="Freeform 27" id="27"/>
            <p:cNvSpPr/>
            <p:nvPr/>
          </p:nvSpPr>
          <p:spPr>
            <a:xfrm flipH="false" flipV="false" rot="0">
              <a:off x="63500" y="3177921"/>
              <a:ext cx="2394204" cy="2187702"/>
            </a:xfrm>
            <a:custGeom>
              <a:avLst/>
              <a:gdLst/>
              <a:ahLst/>
              <a:cxnLst/>
              <a:rect r="r" b="b" t="t" l="l"/>
              <a:pathLst>
                <a:path h="2187702" w="2394204">
                  <a:moveTo>
                    <a:pt x="10668" y="2187702"/>
                  </a:moveTo>
                  <a:lnTo>
                    <a:pt x="2387981" y="16510"/>
                  </a:lnTo>
                  <a:lnTo>
                    <a:pt x="2377313" y="4699"/>
                  </a:lnTo>
                  <a:lnTo>
                    <a:pt x="0" y="2176018"/>
                  </a:lnTo>
                  <a:close/>
                  <a:moveTo>
                    <a:pt x="2363851" y="97155"/>
                  </a:moveTo>
                  <a:lnTo>
                    <a:pt x="2394204" y="0"/>
                  </a:lnTo>
                  <a:lnTo>
                    <a:pt x="2294636" y="21463"/>
                  </a:lnTo>
                  <a:cubicBezTo>
                    <a:pt x="2290445" y="22352"/>
                    <a:pt x="2287651" y="26543"/>
                    <a:pt x="2288540" y="30861"/>
                  </a:cubicBezTo>
                  <a:lnTo>
                    <a:pt x="2293747" y="37846"/>
                  </a:lnTo>
                  <a:lnTo>
                    <a:pt x="2384298" y="18415"/>
                  </a:lnTo>
                  <a:lnTo>
                    <a:pt x="2375027" y="8255"/>
                  </a:lnTo>
                  <a:lnTo>
                    <a:pt x="2348738" y="92456"/>
                  </a:lnTo>
                  <a:cubicBezTo>
                    <a:pt x="2347468" y="96647"/>
                    <a:pt x="2349754" y="101092"/>
                    <a:pt x="2353945" y="102362"/>
                  </a:cubicBezTo>
                  <a:lnTo>
                    <a:pt x="2362581" y="101346"/>
                  </a:lnTo>
                  <a:close/>
                </a:path>
              </a:pathLst>
            </a:custGeom>
            <a:solidFill>
              <a:srgbClr val="FF0000"/>
            </a:solidFill>
          </p:spPr>
        </p:sp>
      </p:grpSp>
      <p:sp>
        <p:nvSpPr>
          <p:cNvPr name="Freeform 28" id="28"/>
          <p:cNvSpPr/>
          <p:nvPr/>
        </p:nvSpPr>
        <p:spPr>
          <a:xfrm flipH="false" flipV="false" rot="0">
            <a:off x="7391400" y="1097915"/>
            <a:ext cx="1066800" cy="1093256"/>
          </a:xfrm>
          <a:custGeom>
            <a:avLst/>
            <a:gdLst/>
            <a:ahLst/>
            <a:cxnLst/>
            <a:rect r="r" b="b" t="t" l="l"/>
            <a:pathLst>
              <a:path h="1093256" w="1066800">
                <a:moveTo>
                  <a:pt x="0" y="0"/>
                </a:moveTo>
                <a:lnTo>
                  <a:pt x="1066800" y="0"/>
                </a:lnTo>
                <a:lnTo>
                  <a:pt x="1066800" y="1093256"/>
                </a:lnTo>
                <a:lnTo>
                  <a:pt x="0" y="109325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9" id="29"/>
          <p:cNvSpPr/>
          <p:nvPr/>
        </p:nvSpPr>
        <p:spPr>
          <a:xfrm flipH="false" flipV="false" rot="0">
            <a:off x="10069512" y="613727"/>
            <a:ext cx="1282168" cy="1256244"/>
          </a:xfrm>
          <a:custGeom>
            <a:avLst/>
            <a:gdLst/>
            <a:ahLst/>
            <a:cxnLst/>
            <a:rect r="r" b="b" t="t" l="l"/>
            <a:pathLst>
              <a:path h="1256244" w="1282168">
                <a:moveTo>
                  <a:pt x="0" y="0"/>
                </a:moveTo>
                <a:lnTo>
                  <a:pt x="1282169" y="0"/>
                </a:lnTo>
                <a:lnTo>
                  <a:pt x="1282169" y="1256245"/>
                </a:lnTo>
                <a:lnTo>
                  <a:pt x="0" y="125624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0" id="30"/>
          <p:cNvSpPr/>
          <p:nvPr/>
        </p:nvSpPr>
        <p:spPr>
          <a:xfrm flipH="false" flipV="false" rot="0">
            <a:off x="10128250" y="709930"/>
            <a:ext cx="1165860" cy="1064260"/>
          </a:xfrm>
          <a:custGeom>
            <a:avLst/>
            <a:gdLst/>
            <a:ahLst/>
            <a:cxnLst/>
            <a:rect r="r" b="b" t="t" l="l"/>
            <a:pathLst>
              <a:path h="1064260" w="1165860">
                <a:moveTo>
                  <a:pt x="0" y="0"/>
                </a:moveTo>
                <a:lnTo>
                  <a:pt x="1165860" y="0"/>
                </a:lnTo>
                <a:lnTo>
                  <a:pt x="1165860" y="1064260"/>
                </a:lnTo>
                <a:lnTo>
                  <a:pt x="0" y="1064260"/>
                </a:lnTo>
                <a:lnTo>
                  <a:pt x="0" y="0"/>
                </a:lnTo>
                <a:close/>
              </a:path>
            </a:pathLst>
          </a:custGeom>
          <a:blipFill>
            <a:blip r:embed="rId22"/>
            <a:stretch>
              <a:fillRect l="0" t="0" r="0" b="0"/>
            </a:stretch>
          </a:blipFill>
        </p:spPr>
      </p:sp>
      <p:sp>
        <p:nvSpPr>
          <p:cNvPr name="Freeform 31" id="31"/>
          <p:cNvSpPr/>
          <p:nvPr/>
        </p:nvSpPr>
        <p:spPr>
          <a:xfrm flipH="false" flipV="false" rot="0">
            <a:off x="7060668" y="4344353"/>
            <a:ext cx="1154644" cy="894818"/>
          </a:xfrm>
          <a:custGeom>
            <a:avLst/>
            <a:gdLst/>
            <a:ahLst/>
            <a:cxnLst/>
            <a:rect r="r" b="b" t="t" l="l"/>
            <a:pathLst>
              <a:path h="894818" w="1154644">
                <a:moveTo>
                  <a:pt x="0" y="0"/>
                </a:moveTo>
                <a:lnTo>
                  <a:pt x="1154644" y="0"/>
                </a:lnTo>
                <a:lnTo>
                  <a:pt x="1154644" y="894818"/>
                </a:lnTo>
                <a:lnTo>
                  <a:pt x="0" y="89481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32" id="32"/>
          <p:cNvSpPr/>
          <p:nvPr/>
        </p:nvSpPr>
        <p:spPr>
          <a:xfrm flipH="false" flipV="false" rot="0">
            <a:off x="7263344" y="8286647"/>
            <a:ext cx="1343557" cy="678918"/>
          </a:xfrm>
          <a:custGeom>
            <a:avLst/>
            <a:gdLst/>
            <a:ahLst/>
            <a:cxnLst/>
            <a:rect r="r" b="b" t="t" l="l"/>
            <a:pathLst>
              <a:path h="678918" w="1343557">
                <a:moveTo>
                  <a:pt x="0" y="0"/>
                </a:moveTo>
                <a:lnTo>
                  <a:pt x="1343557" y="0"/>
                </a:lnTo>
                <a:lnTo>
                  <a:pt x="1343557" y="678918"/>
                </a:lnTo>
                <a:lnTo>
                  <a:pt x="0" y="678918"/>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33" id="33"/>
          <p:cNvSpPr/>
          <p:nvPr/>
        </p:nvSpPr>
        <p:spPr>
          <a:xfrm flipH="false" flipV="false" rot="0">
            <a:off x="7391400" y="6590665"/>
            <a:ext cx="1140881" cy="678918"/>
          </a:xfrm>
          <a:custGeom>
            <a:avLst/>
            <a:gdLst/>
            <a:ahLst/>
            <a:cxnLst/>
            <a:rect r="r" b="b" t="t" l="l"/>
            <a:pathLst>
              <a:path h="678918" w="1140881">
                <a:moveTo>
                  <a:pt x="0" y="0"/>
                </a:moveTo>
                <a:lnTo>
                  <a:pt x="1140881" y="0"/>
                </a:lnTo>
                <a:lnTo>
                  <a:pt x="1140881" y="678918"/>
                </a:lnTo>
                <a:lnTo>
                  <a:pt x="0" y="67891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34" id="34"/>
          <p:cNvSpPr/>
          <p:nvPr/>
        </p:nvSpPr>
        <p:spPr>
          <a:xfrm flipH="false" flipV="false" rot="0">
            <a:off x="7443788" y="3832646"/>
            <a:ext cx="1088493" cy="497943"/>
          </a:xfrm>
          <a:custGeom>
            <a:avLst/>
            <a:gdLst/>
            <a:ahLst/>
            <a:cxnLst/>
            <a:rect r="r" b="b" t="t" l="l"/>
            <a:pathLst>
              <a:path h="497943" w="1088493">
                <a:moveTo>
                  <a:pt x="0" y="0"/>
                </a:moveTo>
                <a:lnTo>
                  <a:pt x="1088493" y="0"/>
                </a:lnTo>
                <a:lnTo>
                  <a:pt x="1088493" y="497943"/>
                </a:lnTo>
                <a:lnTo>
                  <a:pt x="0" y="497943"/>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35" id="35"/>
          <p:cNvSpPr/>
          <p:nvPr/>
        </p:nvSpPr>
        <p:spPr>
          <a:xfrm flipH="false" flipV="false" rot="0">
            <a:off x="9981144" y="6810796"/>
            <a:ext cx="1449388" cy="1053568"/>
          </a:xfrm>
          <a:custGeom>
            <a:avLst/>
            <a:gdLst/>
            <a:ahLst/>
            <a:cxnLst/>
            <a:rect r="r" b="b" t="t" l="l"/>
            <a:pathLst>
              <a:path h="1053568" w="1449388">
                <a:moveTo>
                  <a:pt x="0" y="0"/>
                </a:moveTo>
                <a:lnTo>
                  <a:pt x="1449388" y="0"/>
                </a:lnTo>
                <a:lnTo>
                  <a:pt x="1449388" y="1053568"/>
                </a:lnTo>
                <a:lnTo>
                  <a:pt x="0" y="1053568"/>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6" id="36"/>
          <p:cNvSpPr/>
          <p:nvPr/>
        </p:nvSpPr>
        <p:spPr>
          <a:xfrm flipH="false" flipV="false" rot="0">
            <a:off x="10166350" y="3670197"/>
            <a:ext cx="1184807" cy="683681"/>
          </a:xfrm>
          <a:custGeom>
            <a:avLst/>
            <a:gdLst/>
            <a:ahLst/>
            <a:cxnLst/>
            <a:rect r="r" b="b" t="t" l="l"/>
            <a:pathLst>
              <a:path h="683681" w="1184807">
                <a:moveTo>
                  <a:pt x="0" y="0"/>
                </a:moveTo>
                <a:lnTo>
                  <a:pt x="1184807" y="0"/>
                </a:lnTo>
                <a:lnTo>
                  <a:pt x="1184807" y="683681"/>
                </a:lnTo>
                <a:lnTo>
                  <a:pt x="0" y="683681"/>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Freeform 37" id="37"/>
          <p:cNvSpPr/>
          <p:nvPr/>
        </p:nvSpPr>
        <p:spPr>
          <a:xfrm flipH="false" flipV="false" rot="0">
            <a:off x="10039350" y="6907530"/>
            <a:ext cx="1333500" cy="861060"/>
          </a:xfrm>
          <a:custGeom>
            <a:avLst/>
            <a:gdLst/>
            <a:ahLst/>
            <a:cxnLst/>
            <a:rect r="r" b="b" t="t" l="l"/>
            <a:pathLst>
              <a:path h="861060" w="1333500">
                <a:moveTo>
                  <a:pt x="0" y="0"/>
                </a:moveTo>
                <a:lnTo>
                  <a:pt x="1333500" y="0"/>
                </a:lnTo>
                <a:lnTo>
                  <a:pt x="1333500" y="861060"/>
                </a:lnTo>
                <a:lnTo>
                  <a:pt x="0" y="861060"/>
                </a:lnTo>
                <a:lnTo>
                  <a:pt x="0" y="0"/>
                </a:lnTo>
                <a:close/>
              </a:path>
            </a:pathLst>
          </a:custGeom>
          <a:blipFill>
            <a:blip r:embed="rId35"/>
            <a:stretch>
              <a:fillRect l="0" t="0" r="0" b="0"/>
            </a:stretch>
          </a:blipFill>
        </p:spPr>
      </p:sp>
      <p:sp>
        <p:nvSpPr>
          <p:cNvPr name="Freeform 38" id="38"/>
          <p:cNvSpPr/>
          <p:nvPr/>
        </p:nvSpPr>
        <p:spPr>
          <a:xfrm flipH="false" flipV="false" rot="0">
            <a:off x="10688320" y="7071360"/>
            <a:ext cx="177800" cy="184150"/>
          </a:xfrm>
          <a:custGeom>
            <a:avLst/>
            <a:gdLst/>
            <a:ahLst/>
            <a:cxnLst/>
            <a:rect r="r" b="b" t="t" l="l"/>
            <a:pathLst>
              <a:path h="184150" w="177800">
                <a:moveTo>
                  <a:pt x="0" y="0"/>
                </a:moveTo>
                <a:lnTo>
                  <a:pt x="177800" y="0"/>
                </a:lnTo>
                <a:lnTo>
                  <a:pt x="177800" y="184150"/>
                </a:lnTo>
                <a:lnTo>
                  <a:pt x="0" y="184150"/>
                </a:lnTo>
                <a:lnTo>
                  <a:pt x="0" y="0"/>
                </a:lnTo>
                <a:close/>
              </a:path>
            </a:pathLst>
          </a:custGeom>
          <a:blipFill>
            <a:blip r:embed="rId36"/>
            <a:stretch>
              <a:fillRect l="0" t="0" r="0" b="0"/>
            </a:stretch>
          </a:blipFill>
        </p:spPr>
      </p:sp>
      <p:sp>
        <p:nvSpPr>
          <p:cNvPr name="TextBox 39" id="39"/>
          <p:cNvSpPr txBox="true"/>
          <p:nvPr/>
        </p:nvSpPr>
        <p:spPr>
          <a:xfrm rot="0">
            <a:off x="7526234" y="6690590"/>
            <a:ext cx="761984" cy="472821"/>
          </a:xfrm>
          <a:prstGeom prst="rect">
            <a:avLst/>
          </a:prstGeom>
        </p:spPr>
        <p:txBody>
          <a:bodyPr anchor="t" rtlCol="false" tIns="0" lIns="0" bIns="0" rIns="0">
            <a:spAutoFit/>
          </a:bodyPr>
          <a:lstStyle/>
          <a:p>
            <a:pPr algn="l">
              <a:lnSpc>
                <a:spcPts val="1296"/>
              </a:lnSpc>
            </a:pPr>
            <a:r>
              <a:rPr lang="en-US" sz="919" spc="-2">
                <a:solidFill>
                  <a:srgbClr val="000000"/>
                </a:solidFill>
                <a:latin typeface="IBM Plex Sans Condensed"/>
              </a:rPr>
              <a:t>Y mostrara detalles del art. seleccionado </a:t>
            </a:r>
          </a:p>
        </p:txBody>
      </p:sp>
      <p:sp>
        <p:nvSpPr>
          <p:cNvPr name="TextBox 40" id="40"/>
          <p:cNvSpPr txBox="true"/>
          <p:nvPr/>
        </p:nvSpPr>
        <p:spPr>
          <a:xfrm rot="0">
            <a:off x="7526234" y="1197316"/>
            <a:ext cx="800822" cy="799211"/>
          </a:xfrm>
          <a:prstGeom prst="rect">
            <a:avLst/>
          </a:prstGeom>
        </p:spPr>
        <p:txBody>
          <a:bodyPr anchor="t" rtlCol="false" tIns="0" lIns="0" bIns="0" rIns="0">
            <a:spAutoFit/>
          </a:bodyPr>
          <a:lstStyle/>
          <a:p>
            <a:pPr algn="l">
              <a:lnSpc>
                <a:spcPts val="1294"/>
              </a:lnSpc>
            </a:pPr>
            <a:r>
              <a:rPr lang="en-US" sz="919" spc="-2">
                <a:solidFill>
                  <a:srgbClr val="000000"/>
                </a:solidFill>
                <a:latin typeface="IBM Plex Sans Condensed"/>
              </a:rPr>
              <a:t>Desde la pagina Principal el Usuario hace click en el Boton </a:t>
            </a:r>
            <a:r>
              <a:rPr lang="en-US" sz="919" spc="-2">
                <a:solidFill>
                  <a:srgbClr val="000000"/>
                </a:solidFill>
                <a:latin typeface="IBM Plex Sans Condensed Bold"/>
              </a:rPr>
              <a:t>Tienda On LIne</a:t>
            </a:r>
            <a:r>
              <a:rPr lang="en-US" sz="919" spc="-2">
                <a:solidFill>
                  <a:srgbClr val="000000"/>
                </a:solidFill>
                <a:latin typeface="IBM Plex Sans Condensed"/>
              </a:rPr>
              <a:t> </a:t>
            </a:r>
          </a:p>
        </p:txBody>
      </p:sp>
      <p:sp>
        <p:nvSpPr>
          <p:cNvPr name="TextBox 41" id="41"/>
          <p:cNvSpPr txBox="true"/>
          <p:nvPr/>
        </p:nvSpPr>
        <p:spPr>
          <a:xfrm rot="0">
            <a:off x="7194764" y="3933214"/>
            <a:ext cx="1194641" cy="984631"/>
          </a:xfrm>
          <a:prstGeom prst="rect">
            <a:avLst/>
          </a:prstGeom>
        </p:spPr>
        <p:txBody>
          <a:bodyPr anchor="t" rtlCol="false" tIns="0" lIns="0" bIns="0" rIns="0">
            <a:spAutoFit/>
          </a:bodyPr>
          <a:lstStyle/>
          <a:p>
            <a:pPr algn="r">
              <a:lnSpc>
                <a:spcPts val="1289"/>
              </a:lnSpc>
            </a:pPr>
            <a:r>
              <a:rPr lang="en-US" sz="919" spc="-2">
                <a:solidFill>
                  <a:srgbClr val="000000"/>
                </a:solidFill>
                <a:latin typeface="IBM Plex Sans Condensed"/>
              </a:rPr>
              <a:t>Click en Buscar y </a:t>
            </a:r>
          </a:p>
          <a:p>
            <a:pPr algn="r">
              <a:lnSpc>
                <a:spcPts val="1289"/>
              </a:lnSpc>
            </a:pPr>
            <a:r>
              <a:rPr lang="en-US" sz="919" spc="-2">
                <a:solidFill>
                  <a:srgbClr val="000000"/>
                </a:solidFill>
                <a:latin typeface="IBM Plex Sans Condensed"/>
              </a:rPr>
              <a:t>mostrara la Lista </a:t>
            </a:r>
          </a:p>
          <a:p>
            <a:pPr algn="l">
              <a:lnSpc>
                <a:spcPts val="944"/>
              </a:lnSpc>
            </a:pPr>
          </a:p>
          <a:p>
            <a:pPr algn="l">
              <a:lnSpc>
                <a:spcPts val="2299"/>
              </a:lnSpc>
            </a:pPr>
            <a:r>
              <a:rPr lang="en-US" sz="919" spc="-2">
                <a:solidFill>
                  <a:srgbClr val="000000"/>
                </a:solidFill>
                <a:latin typeface="IBM Plex Sans Condensed"/>
              </a:rPr>
              <a:t>Con el click en </a:t>
            </a:r>
          </a:p>
          <a:p>
            <a:pPr algn="l">
              <a:lnSpc>
                <a:spcPts val="459"/>
              </a:lnSpc>
            </a:pPr>
            <a:r>
              <a:rPr lang="en-US" sz="919" spc="-2">
                <a:solidFill>
                  <a:srgbClr val="000000"/>
                </a:solidFill>
                <a:latin typeface="IBM Plex Sans Condensed"/>
              </a:rPr>
              <a:t>Categoria podrá </a:t>
            </a:r>
          </a:p>
          <a:p>
            <a:pPr algn="l">
              <a:lnSpc>
                <a:spcPts val="2160"/>
              </a:lnSpc>
            </a:pPr>
            <a:r>
              <a:rPr lang="en-US" sz="919" spc="-2">
                <a:solidFill>
                  <a:srgbClr val="000000"/>
                </a:solidFill>
                <a:latin typeface="IBM Plex Sans Condensed"/>
              </a:rPr>
              <a:t>elegir entre varias </a:t>
            </a:r>
          </a:p>
        </p:txBody>
      </p:sp>
      <p:sp>
        <p:nvSpPr>
          <p:cNvPr name="TextBox 42" id="42"/>
          <p:cNvSpPr txBox="true"/>
          <p:nvPr/>
        </p:nvSpPr>
        <p:spPr>
          <a:xfrm rot="0">
            <a:off x="7397964" y="8387628"/>
            <a:ext cx="1023287" cy="471551"/>
          </a:xfrm>
          <a:prstGeom prst="rect">
            <a:avLst/>
          </a:prstGeom>
        </p:spPr>
        <p:txBody>
          <a:bodyPr anchor="t" rtlCol="false" tIns="0" lIns="0" bIns="0" rIns="0">
            <a:spAutoFit/>
          </a:bodyPr>
          <a:lstStyle/>
          <a:p>
            <a:pPr algn="l">
              <a:lnSpc>
                <a:spcPts val="1289"/>
              </a:lnSpc>
            </a:pPr>
            <a:r>
              <a:rPr lang="en-US" sz="919" spc="-2">
                <a:solidFill>
                  <a:srgbClr val="000000"/>
                </a:solidFill>
                <a:latin typeface="IBM Plex Sans Condensed"/>
              </a:rPr>
              <a:t>Si hace click en Agregar Lo sumara al Carrito </a:t>
            </a:r>
          </a:p>
        </p:txBody>
      </p:sp>
      <p:sp>
        <p:nvSpPr>
          <p:cNvPr name="TextBox 43" id="43"/>
          <p:cNvSpPr txBox="true"/>
          <p:nvPr/>
        </p:nvSpPr>
        <p:spPr>
          <a:xfrm rot="0">
            <a:off x="6205220" y="230632"/>
            <a:ext cx="2715522" cy="413131"/>
          </a:xfrm>
          <a:prstGeom prst="rect">
            <a:avLst/>
          </a:prstGeom>
        </p:spPr>
        <p:txBody>
          <a:bodyPr anchor="t" rtlCol="false" tIns="0" lIns="0" bIns="0" rIns="0">
            <a:spAutoFit/>
          </a:bodyPr>
          <a:lstStyle/>
          <a:p>
            <a:pPr algn="l">
              <a:lnSpc>
                <a:spcPts val="1287"/>
              </a:lnSpc>
            </a:pPr>
            <a:r>
              <a:rPr lang="en-US" sz="919" spc="-2">
                <a:solidFill>
                  <a:srgbClr val="000000"/>
                </a:solidFill>
                <a:latin typeface="IBM Plex Sans Condensed"/>
              </a:rPr>
              <a:t>MAQUETADO Borrador – </a:t>
            </a:r>
            <a:r>
              <a:rPr lang="en-US" sz="919" spc="-2">
                <a:solidFill>
                  <a:srgbClr val="4F81BD"/>
                </a:solidFill>
                <a:latin typeface="IBM Plex Sans Condensed Bold"/>
              </a:rPr>
              <a:t>V</a:t>
            </a:r>
            <a:r>
              <a:rPr lang="en-US" sz="919" spc="-2">
                <a:solidFill>
                  <a:srgbClr val="000000"/>
                </a:solidFill>
                <a:latin typeface="IBM Plex Sans Condensed"/>
              </a:rPr>
              <a:t>ENTA </a:t>
            </a:r>
            <a:r>
              <a:rPr lang="en-US" sz="919" spc="-2">
                <a:solidFill>
                  <a:srgbClr val="4F81BD"/>
                </a:solidFill>
                <a:latin typeface="IBM Plex Sans Condensed Bold"/>
              </a:rPr>
              <a:t>D</a:t>
            </a:r>
            <a:r>
              <a:rPr lang="en-US" sz="919" spc="-2">
                <a:solidFill>
                  <a:srgbClr val="000000"/>
                </a:solidFill>
                <a:latin typeface="IBM Plex Sans Condensed"/>
              </a:rPr>
              <a:t>E </a:t>
            </a:r>
            <a:r>
              <a:rPr lang="en-US" sz="919" spc="-2">
                <a:solidFill>
                  <a:srgbClr val="4F81BD"/>
                </a:solidFill>
                <a:latin typeface="IBM Plex Sans Condensed Bold"/>
              </a:rPr>
              <a:t>Z</a:t>
            </a:r>
            <a:r>
              <a:rPr lang="en-US" sz="919" spc="-2">
                <a:solidFill>
                  <a:srgbClr val="000000"/>
                </a:solidFill>
                <a:latin typeface="IBM Plex Sans Condensed"/>
              </a:rPr>
              <a:t>APATILLAS USADAS </a:t>
            </a:r>
          </a:p>
        </p:txBody>
      </p:sp>
      <p:sp>
        <p:nvSpPr>
          <p:cNvPr name="TextBox 44" id="44"/>
          <p:cNvSpPr txBox="true"/>
          <p:nvPr/>
        </p:nvSpPr>
        <p:spPr>
          <a:xfrm rot="0">
            <a:off x="10301708" y="3770654"/>
            <a:ext cx="850241" cy="471551"/>
          </a:xfrm>
          <a:prstGeom prst="rect">
            <a:avLst/>
          </a:prstGeom>
        </p:spPr>
        <p:txBody>
          <a:bodyPr anchor="t" rtlCol="false" tIns="0" lIns="0" bIns="0" rIns="0">
            <a:spAutoFit/>
          </a:bodyPr>
          <a:lstStyle/>
          <a:p>
            <a:pPr algn="just">
              <a:lnSpc>
                <a:spcPts val="1289"/>
              </a:lnSpc>
            </a:pPr>
            <a:r>
              <a:rPr lang="en-US" sz="919" spc="-2">
                <a:solidFill>
                  <a:srgbClr val="000000"/>
                </a:solidFill>
                <a:latin typeface="IBM Plex Sans Condensed"/>
              </a:rPr>
              <a:t>Podra hacer click en el articulo que le interese </a:t>
            </a:r>
          </a:p>
        </p:txBody>
      </p:sp>
      <p:sp>
        <p:nvSpPr>
          <p:cNvPr name="TextBox 45" id="45"/>
          <p:cNvSpPr txBox="true"/>
          <p:nvPr/>
        </p:nvSpPr>
        <p:spPr>
          <a:xfrm rot="0">
            <a:off x="10205188" y="713232"/>
            <a:ext cx="1027486" cy="963255"/>
          </a:xfrm>
          <a:prstGeom prst="rect">
            <a:avLst/>
          </a:prstGeom>
        </p:spPr>
        <p:txBody>
          <a:bodyPr anchor="t" rtlCol="false" tIns="0" lIns="0" bIns="0" rIns="0">
            <a:spAutoFit/>
          </a:bodyPr>
          <a:lstStyle/>
          <a:p>
            <a:pPr algn="l">
              <a:lnSpc>
                <a:spcPts val="1289"/>
              </a:lnSpc>
            </a:pPr>
            <a:r>
              <a:rPr lang="en-US" sz="919" spc="-2">
                <a:solidFill>
                  <a:srgbClr val="000000"/>
                </a:solidFill>
                <a:latin typeface="IBM Plex Sans Condensed"/>
              </a:rPr>
              <a:t>Luego del click le presenta las </a:t>
            </a:r>
          </a:p>
          <a:p>
            <a:pPr algn="l">
              <a:lnSpc>
                <a:spcPts val="1289"/>
              </a:lnSpc>
            </a:pPr>
            <a:r>
              <a:rPr lang="en-US" sz="919" spc="-2">
                <a:solidFill>
                  <a:srgbClr val="000000"/>
                </a:solidFill>
                <a:latin typeface="IBM Plex Sans Condensed"/>
              </a:rPr>
              <a:t>opciones de Buscar y Agregar Filtros para poder mostrar las zapatillas disponibles </a:t>
            </a:r>
          </a:p>
        </p:txBody>
      </p:sp>
      <p:sp>
        <p:nvSpPr>
          <p:cNvPr name="TextBox 46" id="46"/>
          <p:cNvSpPr txBox="true"/>
          <p:nvPr/>
        </p:nvSpPr>
        <p:spPr>
          <a:xfrm rot="0">
            <a:off x="10116288" y="6844895"/>
            <a:ext cx="1132657" cy="944626"/>
          </a:xfrm>
          <a:prstGeom prst="rect">
            <a:avLst/>
          </a:prstGeom>
        </p:spPr>
        <p:txBody>
          <a:bodyPr anchor="t" rtlCol="false" tIns="0" lIns="0" bIns="0" rIns="0">
            <a:spAutoFit/>
          </a:bodyPr>
          <a:lstStyle/>
          <a:p>
            <a:pPr algn="just">
              <a:lnSpc>
                <a:spcPts val="1909"/>
              </a:lnSpc>
            </a:pPr>
            <a:r>
              <a:rPr lang="en-US" sz="919" spc="-2">
                <a:solidFill>
                  <a:srgbClr val="000000"/>
                </a:solidFill>
                <a:latin typeface="IBM Plex Sans Condensed"/>
              </a:rPr>
              <a:t>Si el Usuario hacer click en el Icono que </a:t>
            </a:r>
          </a:p>
          <a:p>
            <a:pPr algn="l">
              <a:lnSpc>
                <a:spcPts val="669"/>
              </a:lnSpc>
            </a:pPr>
            <a:r>
              <a:rPr lang="en-US" sz="919" spc="-2">
                <a:solidFill>
                  <a:srgbClr val="000000"/>
                </a:solidFill>
                <a:latin typeface="IBM Plex Sans Condensed"/>
              </a:rPr>
              <a:t>representa El Carrito, </a:t>
            </a:r>
          </a:p>
          <a:p>
            <a:pPr algn="l">
              <a:lnSpc>
                <a:spcPts val="1909"/>
              </a:lnSpc>
            </a:pPr>
            <a:r>
              <a:rPr lang="en-US" sz="919" spc="-2">
                <a:solidFill>
                  <a:srgbClr val="000000"/>
                </a:solidFill>
                <a:latin typeface="IBM Plex Sans Condensed"/>
              </a:rPr>
              <a:t>mostrara el contenido </a:t>
            </a:r>
          </a:p>
          <a:p>
            <a:pPr algn="l">
              <a:lnSpc>
                <a:spcPts val="669"/>
              </a:lnSpc>
            </a:pPr>
            <a:r>
              <a:rPr lang="en-US" sz="919" spc="-2">
                <a:solidFill>
                  <a:srgbClr val="000000"/>
                </a:solidFill>
                <a:latin typeface="IBM Plex Sans Condensed"/>
              </a:rPr>
              <a:t>del mismo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954197" y="576946"/>
            <a:ext cx="7341807" cy="9114559"/>
          </a:xfrm>
          <a:custGeom>
            <a:avLst/>
            <a:gdLst/>
            <a:ahLst/>
            <a:cxnLst/>
            <a:rect r="r" b="b" t="t" l="l"/>
            <a:pathLst>
              <a:path h="9114559" w="7341807">
                <a:moveTo>
                  <a:pt x="0" y="0"/>
                </a:moveTo>
                <a:lnTo>
                  <a:pt x="7341807" y="0"/>
                </a:lnTo>
                <a:lnTo>
                  <a:pt x="7341807" y="9114558"/>
                </a:lnTo>
                <a:lnTo>
                  <a:pt x="0" y="9114558"/>
                </a:lnTo>
                <a:lnTo>
                  <a:pt x="0" y="0"/>
                </a:lnTo>
                <a:close/>
              </a:path>
            </a:pathLst>
          </a:custGeom>
          <a:blipFill>
            <a:blip r:embed="rId2"/>
            <a:stretch>
              <a:fillRect l="-1829" t="-1159" r="-1642" b="-497"/>
            </a:stretch>
          </a:blipFill>
        </p:spPr>
      </p:sp>
    </p:spTree>
  </p:cSld>
  <p:clrMapOvr>
    <a:masterClrMapping/>
  </p:clrMapOvr>
</p:sld>
</file>

<file path=ppt/slides/slide1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4940584" y="6465400"/>
            <a:ext cx="13347416" cy="0"/>
          </a:xfrm>
          <a:prstGeom prst="line">
            <a:avLst/>
          </a:prstGeom>
          <a:ln cap="flat" w="28575">
            <a:solidFill>
              <a:srgbClr val="FFFFFF"/>
            </a:solidFill>
            <a:prstDash val="solid"/>
            <a:headEnd type="oval" len="lg" w="lg"/>
            <a:tailEnd type="none" len="sm" w="sm"/>
          </a:ln>
        </p:spPr>
      </p:sp>
      <p:sp>
        <p:nvSpPr>
          <p:cNvPr name="AutoShape 3" id="3"/>
          <p:cNvSpPr/>
          <p:nvPr/>
        </p:nvSpPr>
        <p:spPr>
          <a:xfrm rot="0">
            <a:off x="0" y="3285380"/>
            <a:ext cx="13347416" cy="0"/>
          </a:xfrm>
          <a:prstGeom prst="line">
            <a:avLst/>
          </a:prstGeom>
          <a:ln cap="flat" w="28575">
            <a:solidFill>
              <a:srgbClr val="FFFFFF"/>
            </a:solidFill>
            <a:prstDash val="solid"/>
            <a:headEnd type="none" len="sm" w="sm"/>
            <a:tailEnd type="oval" len="lg" w="lg"/>
          </a:ln>
        </p:spPr>
      </p:sp>
      <p:sp>
        <p:nvSpPr>
          <p:cNvPr name="TextBox 4" id="4"/>
          <p:cNvSpPr txBox="true"/>
          <p:nvPr/>
        </p:nvSpPr>
        <p:spPr>
          <a:xfrm rot="0">
            <a:off x="2574170" y="4138060"/>
            <a:ext cx="12318716" cy="1260475"/>
          </a:xfrm>
          <a:prstGeom prst="rect">
            <a:avLst/>
          </a:prstGeom>
        </p:spPr>
        <p:txBody>
          <a:bodyPr anchor="t" rtlCol="false" tIns="0" lIns="0" bIns="0" rIns="0">
            <a:spAutoFit/>
          </a:bodyPr>
          <a:lstStyle/>
          <a:p>
            <a:pPr algn="l">
              <a:lnSpc>
                <a:spcPts val="9200"/>
              </a:lnSpc>
            </a:pPr>
            <a:r>
              <a:rPr lang="en-US" sz="8000" spc="344">
                <a:solidFill>
                  <a:srgbClr val="FFFFFF"/>
                </a:solidFill>
                <a:latin typeface="Poppins Bold"/>
              </a:rPr>
              <a:t>ESTRUCTURA</a:t>
            </a:r>
          </a:p>
        </p:txBody>
      </p:sp>
      <p:sp>
        <p:nvSpPr>
          <p:cNvPr name="TextBox 5" id="5"/>
          <p:cNvSpPr txBox="true"/>
          <p:nvPr/>
        </p:nvSpPr>
        <p:spPr>
          <a:xfrm rot="0">
            <a:off x="2574170" y="5449551"/>
            <a:ext cx="11084023" cy="651765"/>
          </a:xfrm>
          <a:prstGeom prst="rect">
            <a:avLst/>
          </a:prstGeom>
        </p:spPr>
        <p:txBody>
          <a:bodyPr anchor="t" rtlCol="false" tIns="0" lIns="0" bIns="0" rIns="0">
            <a:spAutoFit/>
          </a:bodyPr>
          <a:lstStyle/>
          <a:p>
            <a:pPr>
              <a:lnSpc>
                <a:spcPts val="4977"/>
              </a:lnSpc>
            </a:pPr>
            <a:r>
              <a:rPr lang="en-US" sz="3799" spc="75">
                <a:solidFill>
                  <a:srgbClr val="FFFFFF"/>
                </a:solidFill>
                <a:latin typeface="Poppins Bold"/>
              </a:rPr>
              <a:t>FRONTEND / BACKEND / BASE DE DATOS</a:t>
            </a:r>
          </a:p>
        </p:txBody>
      </p:sp>
      <p:sp>
        <p:nvSpPr>
          <p:cNvPr name="TextBox 6" id="6"/>
          <p:cNvSpPr txBox="true"/>
          <p:nvPr/>
        </p:nvSpPr>
        <p:spPr>
          <a:xfrm rot="0">
            <a:off x="442957" y="3692871"/>
            <a:ext cx="1728747" cy="2550719"/>
          </a:xfrm>
          <a:prstGeom prst="rect">
            <a:avLst/>
          </a:prstGeom>
        </p:spPr>
        <p:txBody>
          <a:bodyPr anchor="t" rtlCol="false" tIns="0" lIns="0" bIns="0" rIns="0">
            <a:spAutoFit/>
          </a:bodyPr>
          <a:lstStyle/>
          <a:p>
            <a:pPr algn="ctr">
              <a:lnSpc>
                <a:spcPts val="18616"/>
              </a:lnSpc>
            </a:pPr>
            <a:r>
              <a:rPr lang="en-US" sz="16188" spc="696">
                <a:solidFill>
                  <a:srgbClr val="FFFFFF"/>
                </a:solidFill>
                <a:latin typeface="Poppins Bold"/>
              </a:rPr>
              <a:t>3</a:t>
            </a:r>
          </a:p>
        </p:txBody>
      </p:sp>
      <p:sp>
        <p:nvSpPr>
          <p:cNvPr name="AutoShape 7" id="7"/>
          <p:cNvSpPr/>
          <p:nvPr/>
        </p:nvSpPr>
        <p:spPr>
          <a:xfrm rot="0">
            <a:off x="1952130" y="5143500"/>
            <a:ext cx="439149" cy="0"/>
          </a:xfrm>
          <a:prstGeom prst="line">
            <a:avLst/>
          </a:prstGeom>
          <a:ln cap="flat" w="19050">
            <a:solidFill>
              <a:srgbClr val="FFFFFF"/>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54469" y="-1453364"/>
            <a:ext cx="20089978" cy="2906729"/>
            <a:chOff x="0" y="0"/>
            <a:chExt cx="5291188" cy="765558"/>
          </a:xfrm>
        </p:grpSpPr>
        <p:sp>
          <p:nvSpPr>
            <p:cNvPr name="Freeform 3" id="3"/>
            <p:cNvSpPr/>
            <p:nvPr/>
          </p:nvSpPr>
          <p:spPr>
            <a:xfrm flipH="false" flipV="false" rot="0">
              <a:off x="0" y="0"/>
              <a:ext cx="5291187" cy="765558"/>
            </a:xfrm>
            <a:custGeom>
              <a:avLst/>
              <a:gdLst/>
              <a:ahLst/>
              <a:cxnLst/>
              <a:rect r="r" b="b" t="t" l="l"/>
              <a:pathLst>
                <a:path h="765558" w="5291187">
                  <a:moveTo>
                    <a:pt x="0" y="0"/>
                  </a:moveTo>
                  <a:lnTo>
                    <a:pt x="5291187" y="0"/>
                  </a:lnTo>
                  <a:lnTo>
                    <a:pt x="5291187" y="765558"/>
                  </a:lnTo>
                  <a:lnTo>
                    <a:pt x="0" y="765558"/>
                  </a:lnTo>
                  <a:close/>
                </a:path>
              </a:pathLst>
            </a:custGeom>
            <a:solidFill>
              <a:srgbClr val="13223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6578895" y="276329"/>
            <a:ext cx="4392741" cy="1114425"/>
          </a:xfrm>
          <a:prstGeom prst="rect">
            <a:avLst/>
          </a:prstGeom>
        </p:spPr>
        <p:txBody>
          <a:bodyPr anchor="t" rtlCol="false" tIns="0" lIns="0" bIns="0" rIns="0">
            <a:spAutoFit/>
          </a:bodyPr>
          <a:lstStyle/>
          <a:p>
            <a:pPr>
              <a:lnSpc>
                <a:spcPts val="8640"/>
              </a:lnSpc>
            </a:pPr>
            <a:r>
              <a:rPr lang="en-US" sz="7200">
                <a:solidFill>
                  <a:srgbClr val="FFFFFF"/>
                </a:solidFill>
                <a:latin typeface="Forum"/>
              </a:rPr>
              <a:t>FRONTEND</a:t>
            </a:r>
          </a:p>
        </p:txBody>
      </p:sp>
      <p:grpSp>
        <p:nvGrpSpPr>
          <p:cNvPr name="Group 6" id="6"/>
          <p:cNvGrpSpPr/>
          <p:nvPr/>
        </p:nvGrpSpPr>
        <p:grpSpPr>
          <a:xfrm rot="0">
            <a:off x="652920" y="1848332"/>
            <a:ext cx="8122346" cy="17078410"/>
            <a:chOff x="0" y="0"/>
            <a:chExt cx="10829795" cy="22771214"/>
          </a:xfrm>
        </p:grpSpPr>
        <p:sp>
          <p:nvSpPr>
            <p:cNvPr name="TextBox 7" id="7"/>
            <p:cNvSpPr txBox="true"/>
            <p:nvPr/>
          </p:nvSpPr>
          <p:spPr>
            <a:xfrm rot="0">
              <a:off x="1828966" y="22748536"/>
              <a:ext cx="7171863" cy="22678"/>
            </a:xfrm>
            <a:prstGeom prst="rect">
              <a:avLst/>
            </a:prstGeom>
          </p:spPr>
          <p:txBody>
            <a:bodyPr anchor="t" rtlCol="false" tIns="0" lIns="0" bIns="0" rIns="0">
              <a:spAutoFit/>
            </a:bodyPr>
            <a:lstStyle/>
            <a:p>
              <a:pPr algn="ctr">
                <a:lnSpc>
                  <a:spcPts val="165"/>
                </a:lnSpc>
              </a:pPr>
            </a:p>
          </p:txBody>
        </p:sp>
        <p:sp>
          <p:nvSpPr>
            <p:cNvPr name="TextBox 8" id="8"/>
            <p:cNvSpPr txBox="true"/>
            <p:nvPr/>
          </p:nvSpPr>
          <p:spPr>
            <a:xfrm rot="0">
              <a:off x="0" y="-57150"/>
              <a:ext cx="10829795" cy="22365972"/>
            </a:xfrm>
            <a:prstGeom prst="rect">
              <a:avLst/>
            </a:prstGeom>
          </p:spPr>
          <p:txBody>
            <a:bodyPr anchor="t" rtlCol="false" tIns="0" lIns="0" bIns="0" rIns="0">
              <a:spAutoFit/>
            </a:bodyPr>
            <a:lstStyle/>
            <a:p>
              <a:pPr marL="474973" indent="-237486" lvl="1">
                <a:lnSpc>
                  <a:spcPts val="3299"/>
                </a:lnSpc>
                <a:buFont typeface="Arial"/>
                <a:buChar char="•"/>
              </a:pPr>
              <a:r>
                <a:rPr lang="en-US" sz="2199" spc="43">
                  <a:solidFill>
                    <a:srgbClr val="FFFFFF"/>
                  </a:solidFill>
                  <a:latin typeface="Poppins Light"/>
                </a:rPr>
                <a:t>Configurar el entorno con Vite y Firebase: En esta etapa, se estableció el entorne desarrollo utilizando Vite como herramienta de construcción rápida para aplicaciones React y Firebase como plataforma de backend. Se configurarán los archivos de configuración necesarios para la conexión con Firebase, incluyendo las credenciales y la inicialización de la aplicación.</a:t>
              </a:r>
            </a:p>
            <a:p>
              <a:pPr>
                <a:lnSpc>
                  <a:spcPts val="3899"/>
                </a:lnSpc>
              </a:pPr>
            </a:p>
            <a:p>
              <a:pPr marL="474973" indent="-237486" lvl="1">
                <a:lnSpc>
                  <a:spcPts val="3299"/>
                </a:lnSpc>
                <a:buFont typeface="Arial"/>
                <a:buChar char="•"/>
              </a:pPr>
              <a:r>
                <a:rPr lang="en-US" sz="2199" spc="43">
                  <a:solidFill>
                    <a:srgbClr val="FFFFFF"/>
                  </a:solidFill>
                  <a:latin typeface="Poppins Light"/>
                </a:rPr>
                <a:t>Estructurar el proyecto y configurar las rutas con React Router: En esta fase, se organizó el proyecto de acuerdo a una estructura lógica y modular. Se crearon los componentes necesarios para cada sección de la aplicación, como la página de inicio, la lista de productos y el carrito de compras. Además, se configuraron las rutas utilizando React Router para navegar entre las diferentes secciones de la aplicación de manera fluida.</a:t>
              </a:r>
            </a:p>
            <a:p>
              <a:pPr>
                <a:lnSpc>
                  <a:spcPts val="3299"/>
                </a:lnSpc>
              </a:pPr>
            </a:p>
            <a:p>
              <a:pPr>
                <a:lnSpc>
                  <a:spcPts val="3299"/>
                </a:lnSpc>
              </a:pPr>
            </a:p>
            <a:p>
              <a:pP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p:txBody>
        </p:sp>
      </p:grpSp>
      <p:grpSp>
        <p:nvGrpSpPr>
          <p:cNvPr name="Group 9" id="9"/>
          <p:cNvGrpSpPr/>
          <p:nvPr/>
        </p:nvGrpSpPr>
        <p:grpSpPr>
          <a:xfrm rot="0">
            <a:off x="10163415" y="5143500"/>
            <a:ext cx="7746643" cy="5410725"/>
            <a:chOff x="0" y="0"/>
            <a:chExt cx="10328857" cy="7214299"/>
          </a:xfrm>
        </p:grpSpPr>
        <p:sp>
          <p:nvSpPr>
            <p:cNvPr name="TextBox 10" id="10"/>
            <p:cNvSpPr txBox="true"/>
            <p:nvPr/>
          </p:nvSpPr>
          <p:spPr>
            <a:xfrm rot="0">
              <a:off x="1744366" y="7166877"/>
              <a:ext cx="6840125" cy="47423"/>
            </a:xfrm>
            <a:prstGeom prst="rect">
              <a:avLst/>
            </a:prstGeom>
          </p:spPr>
          <p:txBody>
            <a:bodyPr anchor="t" rtlCol="false" tIns="0" lIns="0" bIns="0" rIns="0">
              <a:spAutoFit/>
            </a:bodyPr>
            <a:lstStyle/>
            <a:p>
              <a:pPr algn="just">
                <a:lnSpc>
                  <a:spcPts val="276"/>
                </a:lnSpc>
              </a:pPr>
            </a:p>
          </p:txBody>
        </p:sp>
        <p:sp>
          <p:nvSpPr>
            <p:cNvPr name="TextBox 11" id="11"/>
            <p:cNvSpPr txBox="true"/>
            <p:nvPr/>
          </p:nvSpPr>
          <p:spPr>
            <a:xfrm rot="0">
              <a:off x="0" y="-57150"/>
              <a:ext cx="10328857" cy="6498727"/>
            </a:xfrm>
            <a:prstGeom prst="rect">
              <a:avLst/>
            </a:prstGeom>
          </p:spPr>
          <p:txBody>
            <a:bodyPr anchor="t" rtlCol="false" tIns="0" lIns="0" bIns="0" rIns="0">
              <a:spAutoFit/>
            </a:bodyPr>
            <a:lstStyle/>
            <a:p>
              <a:pPr>
                <a:lnSpc>
                  <a:spcPts val="3299"/>
                </a:lnSpc>
              </a:pPr>
            </a:p>
            <a:p>
              <a:pPr marL="473815" indent="-236908" lvl="1">
                <a:lnSpc>
                  <a:spcPts val="3291"/>
                </a:lnSpc>
                <a:buFont typeface="Arial"/>
                <a:buChar char="•"/>
              </a:pPr>
              <a:r>
                <a:rPr lang="en-US" sz="2194" spc="43">
                  <a:solidFill>
                    <a:srgbClr val="FFFFFF"/>
                  </a:solidFill>
                  <a:latin typeface="Poppins Light"/>
                </a:rPr>
                <a:t>Aplicar estilos y responsive design con React Bootstrap: En esta etapa, se aplicarán estilos personalizados utilizando las clases y estilos de React Bootstrap. Se asegurará que la aplicación sea completamente responsiva, adaptándose de manera óptima a diferentes dispositivos y tamaños de pantalla. Además, se podrán realizar ajustes estéticos para mejorar la apariencia visual de la aplicación y ofrecer una experiencia de usuario atractiva.</a:t>
              </a:r>
            </a:p>
            <a:p>
              <a:pPr>
                <a:lnSpc>
                  <a:spcPts val="3291"/>
                </a:lnSpc>
              </a:pPr>
            </a:p>
          </p:txBody>
        </p:sp>
      </p:grpSp>
      <p:grpSp>
        <p:nvGrpSpPr>
          <p:cNvPr name="Group 12" id="12"/>
          <p:cNvGrpSpPr/>
          <p:nvPr/>
        </p:nvGrpSpPr>
        <p:grpSpPr>
          <a:xfrm rot="0">
            <a:off x="10163415" y="1848332"/>
            <a:ext cx="7746643" cy="4182102"/>
            <a:chOff x="0" y="0"/>
            <a:chExt cx="10328857" cy="5576136"/>
          </a:xfrm>
        </p:grpSpPr>
        <p:sp>
          <p:nvSpPr>
            <p:cNvPr name="TextBox 13" id="13"/>
            <p:cNvSpPr txBox="true"/>
            <p:nvPr/>
          </p:nvSpPr>
          <p:spPr>
            <a:xfrm rot="0">
              <a:off x="1744366" y="5528714"/>
              <a:ext cx="6840125" cy="47423"/>
            </a:xfrm>
            <a:prstGeom prst="rect">
              <a:avLst/>
            </a:prstGeom>
          </p:spPr>
          <p:txBody>
            <a:bodyPr anchor="t" rtlCol="false" tIns="0" lIns="0" bIns="0" rIns="0">
              <a:spAutoFit/>
            </a:bodyPr>
            <a:lstStyle/>
            <a:p>
              <a:pPr algn="just">
                <a:lnSpc>
                  <a:spcPts val="276"/>
                </a:lnSpc>
              </a:pPr>
            </a:p>
          </p:txBody>
        </p:sp>
        <p:sp>
          <p:nvSpPr>
            <p:cNvPr name="TextBox 14" id="14"/>
            <p:cNvSpPr txBox="true"/>
            <p:nvPr/>
          </p:nvSpPr>
          <p:spPr>
            <a:xfrm rot="0">
              <a:off x="0" y="-57150"/>
              <a:ext cx="10328857" cy="4860564"/>
            </a:xfrm>
            <a:prstGeom prst="rect">
              <a:avLst/>
            </a:prstGeom>
          </p:spPr>
          <p:txBody>
            <a:bodyPr anchor="t" rtlCol="false" tIns="0" lIns="0" bIns="0" rIns="0">
              <a:spAutoFit/>
            </a:bodyPr>
            <a:lstStyle/>
            <a:p>
              <a:pPr marL="473815" indent="-236908" lvl="1">
                <a:lnSpc>
                  <a:spcPts val="3291"/>
                </a:lnSpc>
                <a:buFont typeface="Arial"/>
                <a:buChar char="•"/>
              </a:pPr>
              <a:r>
                <a:rPr lang="en-US" sz="2194" spc="43">
                  <a:solidFill>
                    <a:srgbClr val="FFFFFF"/>
                  </a:solidFill>
                  <a:latin typeface="Poppins Light"/>
                </a:rPr>
                <a:t>Diseñar la interfaz con componentes de React Bootstrap: En esta etapa, se utilizaron los componentes predefinidos de React Bootstrap para diseñar y desarrollar la interfaz de usuario del eCommerce. Estos componentes proporcionan estilos y funcionalidades listas para usar, lo que facilita la creación de una interfaz visualmente atractiva y responsiva.</a:t>
              </a:r>
            </a:p>
            <a:p>
              <a:pPr>
                <a:lnSpc>
                  <a:spcPts val="3291"/>
                </a:lnSpc>
              </a:pPr>
            </a:p>
          </p:txBody>
        </p:sp>
      </p:grpSp>
    </p:spTree>
  </p:cSld>
  <p:clrMapOvr>
    <a:masterClrMapping/>
  </p:clrMapOvr>
</p:sld>
</file>

<file path=ppt/slides/slide1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9239250" y="952500"/>
            <a:ext cx="8096250" cy="4095750"/>
          </a:xfrm>
          <a:prstGeom prst="rect">
            <a:avLst/>
          </a:prstGeom>
          <a:solidFill>
            <a:srgbClr val="DBEFE1"/>
          </a:solidFill>
        </p:spPr>
      </p:sp>
      <p:sp>
        <p:nvSpPr>
          <p:cNvPr name="AutoShape 3" id="3"/>
          <p:cNvSpPr/>
          <p:nvPr/>
        </p:nvSpPr>
        <p:spPr>
          <a:xfrm rot="0">
            <a:off x="9239250" y="5238750"/>
            <a:ext cx="8096250" cy="4095750"/>
          </a:xfrm>
          <a:prstGeom prst="rect">
            <a:avLst/>
          </a:prstGeom>
          <a:solidFill>
            <a:srgbClr val="DBEFE1"/>
          </a:solidFill>
        </p:spPr>
      </p:sp>
      <p:grpSp>
        <p:nvGrpSpPr>
          <p:cNvPr name="Group 4" id="4"/>
          <p:cNvGrpSpPr/>
          <p:nvPr/>
        </p:nvGrpSpPr>
        <p:grpSpPr>
          <a:xfrm rot="0">
            <a:off x="9858175" y="1532255"/>
            <a:ext cx="6858400" cy="2936240"/>
            <a:chOff x="0" y="0"/>
            <a:chExt cx="9144533" cy="3914986"/>
          </a:xfrm>
        </p:grpSpPr>
        <p:sp>
          <p:nvSpPr>
            <p:cNvPr name="TextBox 5" id="5"/>
            <p:cNvSpPr txBox="true"/>
            <p:nvPr/>
          </p:nvSpPr>
          <p:spPr>
            <a:xfrm rot="0">
              <a:off x="0" y="-27087"/>
              <a:ext cx="9144533" cy="740926"/>
            </a:xfrm>
            <a:prstGeom prst="rect">
              <a:avLst/>
            </a:prstGeom>
          </p:spPr>
          <p:txBody>
            <a:bodyPr anchor="t" rtlCol="false" tIns="0" lIns="0" bIns="0" rIns="0">
              <a:spAutoFit/>
            </a:bodyPr>
            <a:lstStyle/>
            <a:p>
              <a:pPr algn="ctr">
                <a:lnSpc>
                  <a:spcPts val="4542"/>
                </a:lnSpc>
              </a:pPr>
              <a:r>
                <a:rPr lang="en-US" sz="3494" spc="349">
                  <a:solidFill>
                    <a:srgbClr val="000000"/>
                  </a:solidFill>
                  <a:latin typeface="Poppins Light Bold"/>
                </a:rPr>
                <a:t>REACT-BOOTSTRAP</a:t>
              </a:r>
            </a:p>
          </p:txBody>
        </p:sp>
        <p:sp>
          <p:nvSpPr>
            <p:cNvPr name="TextBox 6" id="6"/>
            <p:cNvSpPr txBox="true"/>
            <p:nvPr/>
          </p:nvSpPr>
          <p:spPr>
            <a:xfrm rot="0">
              <a:off x="0" y="909796"/>
              <a:ext cx="9144533" cy="3017097"/>
            </a:xfrm>
            <a:prstGeom prst="rect">
              <a:avLst/>
            </a:prstGeom>
          </p:spPr>
          <p:txBody>
            <a:bodyPr anchor="t" rtlCol="false" tIns="0" lIns="0" bIns="0" rIns="0">
              <a:spAutoFit/>
            </a:bodyPr>
            <a:lstStyle/>
            <a:p>
              <a:pPr algn="ctr">
                <a:lnSpc>
                  <a:spcPts val="3640"/>
                </a:lnSpc>
              </a:pPr>
              <a:r>
                <a:rPr lang="en-US" sz="2600">
                  <a:solidFill>
                    <a:srgbClr val="1D617A"/>
                  </a:solidFill>
                  <a:latin typeface="Poppins Light"/>
                </a:rPr>
                <a:t>Permite integrar de manera rápida y sencilla los componentes visuales de Bootstrap en aplicaciones React, lo que facilita el desarrollo de interfaces de usuario modernas y responsivas.</a:t>
              </a:r>
            </a:p>
          </p:txBody>
        </p:sp>
      </p:grpSp>
      <p:sp>
        <p:nvSpPr>
          <p:cNvPr name="AutoShape 7" id="7"/>
          <p:cNvSpPr/>
          <p:nvPr/>
        </p:nvSpPr>
        <p:spPr>
          <a:xfrm rot="0">
            <a:off x="952500" y="5238750"/>
            <a:ext cx="8096250" cy="4095750"/>
          </a:xfrm>
          <a:prstGeom prst="rect">
            <a:avLst/>
          </a:prstGeom>
          <a:solidFill>
            <a:srgbClr val="DBEFE1"/>
          </a:solidFill>
        </p:spPr>
      </p:sp>
      <p:sp>
        <p:nvSpPr>
          <p:cNvPr name="AutoShape 8" id="8"/>
          <p:cNvSpPr/>
          <p:nvPr/>
        </p:nvSpPr>
        <p:spPr>
          <a:xfrm rot="0">
            <a:off x="952500" y="952500"/>
            <a:ext cx="8096250" cy="4095750"/>
          </a:xfrm>
          <a:prstGeom prst="rect">
            <a:avLst/>
          </a:prstGeom>
          <a:solidFill>
            <a:srgbClr val="DBEFE1"/>
          </a:solidFill>
        </p:spPr>
      </p:sp>
      <p:grpSp>
        <p:nvGrpSpPr>
          <p:cNvPr name="Group 9" id="9"/>
          <p:cNvGrpSpPr/>
          <p:nvPr/>
        </p:nvGrpSpPr>
        <p:grpSpPr>
          <a:xfrm rot="0">
            <a:off x="1416694" y="5622076"/>
            <a:ext cx="7167863" cy="3251442"/>
            <a:chOff x="0" y="0"/>
            <a:chExt cx="9557150" cy="4335256"/>
          </a:xfrm>
        </p:grpSpPr>
        <p:sp>
          <p:nvSpPr>
            <p:cNvPr name="TextBox 10" id="10"/>
            <p:cNvSpPr txBox="true"/>
            <p:nvPr/>
          </p:nvSpPr>
          <p:spPr>
            <a:xfrm rot="0">
              <a:off x="0" y="39588"/>
              <a:ext cx="9557150" cy="678299"/>
            </a:xfrm>
            <a:prstGeom prst="rect">
              <a:avLst/>
            </a:prstGeom>
          </p:spPr>
          <p:txBody>
            <a:bodyPr anchor="t" rtlCol="false" tIns="0" lIns="0" bIns="0" rIns="0">
              <a:spAutoFit/>
            </a:bodyPr>
            <a:lstStyle/>
            <a:p>
              <a:pPr algn="ctr">
                <a:lnSpc>
                  <a:spcPts val="3843"/>
                </a:lnSpc>
              </a:pPr>
              <a:r>
                <a:rPr lang="en-US" sz="3494" spc="349">
                  <a:solidFill>
                    <a:srgbClr val="000000"/>
                  </a:solidFill>
                  <a:latin typeface="Poppins Light Bold"/>
                </a:rPr>
                <a:t>REACT-ROUTER-DOM</a:t>
              </a:r>
            </a:p>
          </p:txBody>
        </p:sp>
        <p:sp>
          <p:nvSpPr>
            <p:cNvPr name="TextBox 11" id="11"/>
            <p:cNvSpPr txBox="true"/>
            <p:nvPr/>
          </p:nvSpPr>
          <p:spPr>
            <a:xfrm rot="0">
              <a:off x="0" y="932894"/>
              <a:ext cx="9557150" cy="3414268"/>
            </a:xfrm>
            <a:prstGeom prst="rect">
              <a:avLst/>
            </a:prstGeom>
          </p:spPr>
          <p:txBody>
            <a:bodyPr anchor="t" rtlCol="false" tIns="0" lIns="0" bIns="0" rIns="0">
              <a:spAutoFit/>
            </a:bodyPr>
            <a:lstStyle/>
            <a:p>
              <a:pPr algn="ctr">
                <a:lnSpc>
                  <a:spcPts val="3432"/>
                </a:lnSpc>
              </a:pPr>
              <a:r>
                <a:rPr lang="en-US" sz="2600">
                  <a:solidFill>
                    <a:srgbClr val="1D617A"/>
                  </a:solidFill>
                  <a:latin typeface="Poppins Light"/>
                </a:rPr>
                <a:t>Utilizar react-router-dom permite la implementación de enrutamiento de manera sencilla y efectiva en aplicaciones React, facilitando la navegación entre diferentes componentes y páginas sin tener que recargar la página completa.</a:t>
              </a:r>
            </a:p>
          </p:txBody>
        </p:sp>
      </p:grpSp>
      <p:grpSp>
        <p:nvGrpSpPr>
          <p:cNvPr name="Group 12" id="12"/>
          <p:cNvGrpSpPr/>
          <p:nvPr/>
        </p:nvGrpSpPr>
        <p:grpSpPr>
          <a:xfrm rot="0">
            <a:off x="16216327" y="-2007583"/>
            <a:ext cx="4215192" cy="4215192"/>
            <a:chOff x="0" y="0"/>
            <a:chExt cx="5620256" cy="5620256"/>
          </a:xfrm>
        </p:grpSpPr>
        <p:grpSp>
          <p:nvGrpSpPr>
            <p:cNvPr name="Group 13" id="13"/>
            <p:cNvGrpSpPr/>
            <p:nvPr/>
          </p:nvGrpSpPr>
          <p:grpSpPr>
            <a:xfrm rot="-2700000">
              <a:off x="-262175" y="1908310"/>
              <a:ext cx="6144605" cy="1803636"/>
              <a:chOff x="0" y="0"/>
              <a:chExt cx="1384518" cy="406400"/>
            </a:xfrm>
          </p:grpSpPr>
          <p:sp>
            <p:nvSpPr>
              <p:cNvPr name="Freeform 14" id="14"/>
              <p:cNvSpPr/>
              <p:nvPr/>
            </p:nvSpPr>
            <p:spPr>
              <a:xfrm flipH="false" flipV="false" rot="0">
                <a:off x="17780" y="22860"/>
                <a:ext cx="1359119" cy="360680"/>
              </a:xfrm>
              <a:custGeom>
                <a:avLst/>
                <a:gdLst/>
                <a:ahLst/>
                <a:cxnLst/>
                <a:rect r="r" b="b" t="t" l="l"/>
                <a:pathLst>
                  <a:path h="360680" w="1359119">
                    <a:moveTo>
                      <a:pt x="1359119" y="180340"/>
                    </a:moveTo>
                    <a:cubicBezTo>
                      <a:pt x="1359119" y="81280"/>
                      <a:pt x="1279109" y="0"/>
                      <a:pt x="1178779" y="0"/>
                    </a:cubicBezTo>
                    <a:lnTo>
                      <a:pt x="172720" y="0"/>
                    </a:lnTo>
                    <a:lnTo>
                      <a:pt x="172720" y="1270"/>
                    </a:lnTo>
                    <a:cubicBezTo>
                      <a:pt x="76200" y="5080"/>
                      <a:pt x="0" y="83820"/>
                      <a:pt x="0" y="180340"/>
                    </a:cubicBezTo>
                    <a:cubicBezTo>
                      <a:pt x="0" y="276860"/>
                      <a:pt x="77470" y="355600"/>
                      <a:pt x="172720" y="359410"/>
                    </a:cubicBezTo>
                    <a:lnTo>
                      <a:pt x="172720" y="360680"/>
                    </a:lnTo>
                    <a:lnTo>
                      <a:pt x="1178778" y="360680"/>
                    </a:lnTo>
                    <a:cubicBezTo>
                      <a:pt x="1277838" y="360680"/>
                      <a:pt x="1359118" y="279400"/>
                      <a:pt x="1359118" y="180340"/>
                    </a:cubicBezTo>
                    <a:close/>
                  </a:path>
                </a:pathLst>
              </a:custGeom>
              <a:solidFill>
                <a:srgbClr val="0F2A37"/>
              </a:solidFill>
            </p:spPr>
          </p:sp>
        </p:grpSp>
        <p:grpSp>
          <p:nvGrpSpPr>
            <p:cNvPr name="Group 15" id="15"/>
            <p:cNvGrpSpPr/>
            <p:nvPr/>
          </p:nvGrpSpPr>
          <p:grpSpPr>
            <a:xfrm rot="-2700000">
              <a:off x="368260" y="1423043"/>
              <a:ext cx="3740576" cy="1803636"/>
              <a:chOff x="0" y="0"/>
              <a:chExt cx="842836" cy="406400"/>
            </a:xfrm>
          </p:grpSpPr>
          <p:sp>
            <p:nvSpPr>
              <p:cNvPr name="Freeform 16" id="16"/>
              <p:cNvSpPr/>
              <p:nvPr/>
            </p:nvSpPr>
            <p:spPr>
              <a:xfrm flipH="false" flipV="false" rot="0">
                <a:off x="17780" y="22860"/>
                <a:ext cx="817436" cy="360680"/>
              </a:xfrm>
              <a:custGeom>
                <a:avLst/>
                <a:gdLst/>
                <a:ahLst/>
                <a:cxnLst/>
                <a:rect r="r" b="b" t="t" l="l"/>
                <a:pathLst>
                  <a:path h="360680" w="817436">
                    <a:moveTo>
                      <a:pt x="817436" y="180340"/>
                    </a:moveTo>
                    <a:cubicBezTo>
                      <a:pt x="817436" y="81280"/>
                      <a:pt x="737426" y="0"/>
                      <a:pt x="637096" y="0"/>
                    </a:cubicBezTo>
                    <a:lnTo>
                      <a:pt x="172720" y="0"/>
                    </a:lnTo>
                    <a:lnTo>
                      <a:pt x="172720" y="1270"/>
                    </a:lnTo>
                    <a:cubicBezTo>
                      <a:pt x="76200" y="5080"/>
                      <a:pt x="0" y="83820"/>
                      <a:pt x="0" y="180340"/>
                    </a:cubicBezTo>
                    <a:cubicBezTo>
                      <a:pt x="0" y="276860"/>
                      <a:pt x="77470" y="355600"/>
                      <a:pt x="172720" y="359410"/>
                    </a:cubicBezTo>
                    <a:lnTo>
                      <a:pt x="172720" y="360680"/>
                    </a:lnTo>
                    <a:lnTo>
                      <a:pt x="637096" y="360680"/>
                    </a:lnTo>
                    <a:cubicBezTo>
                      <a:pt x="736156" y="360680"/>
                      <a:pt x="817436" y="279400"/>
                      <a:pt x="817436" y="180340"/>
                    </a:cubicBezTo>
                    <a:close/>
                  </a:path>
                </a:pathLst>
              </a:custGeom>
              <a:solidFill>
                <a:srgbClr val="DBEFE1"/>
              </a:solidFill>
            </p:spPr>
          </p:sp>
        </p:grpSp>
      </p:grpSp>
      <p:grpSp>
        <p:nvGrpSpPr>
          <p:cNvPr name="Group 17" id="17"/>
          <p:cNvGrpSpPr/>
          <p:nvPr/>
        </p:nvGrpSpPr>
        <p:grpSpPr>
          <a:xfrm rot="0">
            <a:off x="-1557323" y="8179404"/>
            <a:ext cx="4215192" cy="4215192"/>
            <a:chOff x="0" y="0"/>
            <a:chExt cx="5620256" cy="5620256"/>
          </a:xfrm>
        </p:grpSpPr>
        <p:grpSp>
          <p:nvGrpSpPr>
            <p:cNvPr name="Group 18" id="18"/>
            <p:cNvGrpSpPr/>
            <p:nvPr/>
          </p:nvGrpSpPr>
          <p:grpSpPr>
            <a:xfrm rot="-2700000">
              <a:off x="-262175" y="1908310"/>
              <a:ext cx="6144605" cy="1803636"/>
              <a:chOff x="0" y="0"/>
              <a:chExt cx="1384518" cy="406400"/>
            </a:xfrm>
          </p:grpSpPr>
          <p:sp>
            <p:nvSpPr>
              <p:cNvPr name="Freeform 19" id="19"/>
              <p:cNvSpPr/>
              <p:nvPr/>
            </p:nvSpPr>
            <p:spPr>
              <a:xfrm flipH="false" flipV="false" rot="0">
                <a:off x="17780" y="22860"/>
                <a:ext cx="1359119" cy="360680"/>
              </a:xfrm>
              <a:custGeom>
                <a:avLst/>
                <a:gdLst/>
                <a:ahLst/>
                <a:cxnLst/>
                <a:rect r="r" b="b" t="t" l="l"/>
                <a:pathLst>
                  <a:path h="360680" w="1359119">
                    <a:moveTo>
                      <a:pt x="1359119" y="180340"/>
                    </a:moveTo>
                    <a:cubicBezTo>
                      <a:pt x="1359119" y="81280"/>
                      <a:pt x="1279109" y="0"/>
                      <a:pt x="1178779" y="0"/>
                    </a:cubicBezTo>
                    <a:lnTo>
                      <a:pt x="172720" y="0"/>
                    </a:lnTo>
                    <a:lnTo>
                      <a:pt x="172720" y="1270"/>
                    </a:lnTo>
                    <a:cubicBezTo>
                      <a:pt x="76200" y="5080"/>
                      <a:pt x="0" y="83820"/>
                      <a:pt x="0" y="180340"/>
                    </a:cubicBezTo>
                    <a:cubicBezTo>
                      <a:pt x="0" y="276860"/>
                      <a:pt x="77470" y="355600"/>
                      <a:pt x="172720" y="359410"/>
                    </a:cubicBezTo>
                    <a:lnTo>
                      <a:pt x="172720" y="360680"/>
                    </a:lnTo>
                    <a:lnTo>
                      <a:pt x="1178778" y="360680"/>
                    </a:lnTo>
                    <a:cubicBezTo>
                      <a:pt x="1277838" y="360680"/>
                      <a:pt x="1359118" y="279400"/>
                      <a:pt x="1359118" y="180340"/>
                    </a:cubicBezTo>
                    <a:close/>
                  </a:path>
                </a:pathLst>
              </a:custGeom>
              <a:solidFill>
                <a:srgbClr val="0F2A37"/>
              </a:solidFill>
            </p:spPr>
          </p:sp>
        </p:grpSp>
        <p:grpSp>
          <p:nvGrpSpPr>
            <p:cNvPr name="Group 20" id="20"/>
            <p:cNvGrpSpPr/>
            <p:nvPr/>
          </p:nvGrpSpPr>
          <p:grpSpPr>
            <a:xfrm rot="-2700000">
              <a:off x="331436" y="1334143"/>
              <a:ext cx="3992023" cy="1803636"/>
              <a:chOff x="0" y="0"/>
              <a:chExt cx="899493" cy="406400"/>
            </a:xfrm>
          </p:grpSpPr>
          <p:sp>
            <p:nvSpPr>
              <p:cNvPr name="Freeform 21" id="21"/>
              <p:cNvSpPr/>
              <p:nvPr/>
            </p:nvSpPr>
            <p:spPr>
              <a:xfrm flipH="false" flipV="false" rot="0">
                <a:off x="17780" y="22860"/>
                <a:ext cx="874093" cy="360680"/>
              </a:xfrm>
              <a:custGeom>
                <a:avLst/>
                <a:gdLst/>
                <a:ahLst/>
                <a:cxnLst/>
                <a:rect r="r" b="b" t="t" l="l"/>
                <a:pathLst>
                  <a:path h="360680" w="874093">
                    <a:moveTo>
                      <a:pt x="874093" y="180340"/>
                    </a:moveTo>
                    <a:cubicBezTo>
                      <a:pt x="874093" y="81280"/>
                      <a:pt x="794083" y="0"/>
                      <a:pt x="693753" y="0"/>
                    </a:cubicBezTo>
                    <a:lnTo>
                      <a:pt x="172720" y="0"/>
                    </a:lnTo>
                    <a:lnTo>
                      <a:pt x="172720" y="1270"/>
                    </a:lnTo>
                    <a:cubicBezTo>
                      <a:pt x="76200" y="5080"/>
                      <a:pt x="0" y="83820"/>
                      <a:pt x="0" y="180340"/>
                    </a:cubicBezTo>
                    <a:cubicBezTo>
                      <a:pt x="0" y="276860"/>
                      <a:pt x="77470" y="355600"/>
                      <a:pt x="172720" y="359410"/>
                    </a:cubicBezTo>
                    <a:lnTo>
                      <a:pt x="172720" y="360680"/>
                    </a:lnTo>
                    <a:lnTo>
                      <a:pt x="693753" y="360680"/>
                    </a:lnTo>
                    <a:cubicBezTo>
                      <a:pt x="792813" y="360680"/>
                      <a:pt x="874093" y="279400"/>
                      <a:pt x="874093" y="180340"/>
                    </a:cubicBezTo>
                    <a:close/>
                  </a:path>
                </a:pathLst>
              </a:custGeom>
              <a:solidFill>
                <a:srgbClr val="DBEFE1"/>
              </a:solidFill>
            </p:spPr>
          </p:sp>
        </p:grpSp>
      </p:grpSp>
      <p:grpSp>
        <p:nvGrpSpPr>
          <p:cNvPr name="Group 22" id="22"/>
          <p:cNvGrpSpPr/>
          <p:nvPr/>
        </p:nvGrpSpPr>
        <p:grpSpPr>
          <a:xfrm rot="0">
            <a:off x="9858175" y="5622076"/>
            <a:ext cx="6858400" cy="2827576"/>
            <a:chOff x="0" y="0"/>
            <a:chExt cx="9144533" cy="3770101"/>
          </a:xfrm>
        </p:grpSpPr>
        <p:sp>
          <p:nvSpPr>
            <p:cNvPr name="TextBox 23" id="23"/>
            <p:cNvSpPr txBox="true"/>
            <p:nvPr/>
          </p:nvSpPr>
          <p:spPr>
            <a:xfrm rot="0">
              <a:off x="0" y="-28575"/>
              <a:ext cx="9144533" cy="755015"/>
            </a:xfrm>
            <a:prstGeom prst="rect">
              <a:avLst/>
            </a:prstGeom>
          </p:spPr>
          <p:txBody>
            <a:bodyPr anchor="t" rtlCol="false" tIns="0" lIns="0" bIns="0" rIns="0">
              <a:spAutoFit/>
            </a:bodyPr>
            <a:lstStyle/>
            <a:p>
              <a:pPr algn="ctr">
                <a:lnSpc>
                  <a:spcPts val="4680"/>
                </a:lnSpc>
              </a:pPr>
              <a:r>
                <a:rPr lang="en-US" sz="3600" spc="359">
                  <a:solidFill>
                    <a:srgbClr val="000000"/>
                  </a:solidFill>
                  <a:latin typeface="Poppins Light Bold"/>
                </a:rPr>
                <a:t>REACT-SCRIPTS</a:t>
              </a:r>
            </a:p>
          </p:txBody>
        </p:sp>
        <p:sp>
          <p:nvSpPr>
            <p:cNvPr name="TextBox 24" id="24"/>
            <p:cNvSpPr txBox="true"/>
            <p:nvPr/>
          </p:nvSpPr>
          <p:spPr>
            <a:xfrm rot="0">
              <a:off x="0" y="939959"/>
              <a:ext cx="9144533" cy="2842048"/>
            </a:xfrm>
            <a:prstGeom prst="rect">
              <a:avLst/>
            </a:prstGeom>
          </p:spPr>
          <p:txBody>
            <a:bodyPr anchor="t" rtlCol="false" tIns="0" lIns="0" bIns="0" rIns="0">
              <a:spAutoFit/>
            </a:bodyPr>
            <a:lstStyle/>
            <a:p>
              <a:pPr algn="ctr">
                <a:lnSpc>
                  <a:spcPts val="3380"/>
                </a:lnSpc>
              </a:pPr>
              <a:r>
                <a:rPr lang="en-US" sz="2600">
                  <a:solidFill>
                    <a:srgbClr val="1D617A"/>
                  </a:solidFill>
                  <a:latin typeface="Poppins Light"/>
                </a:rPr>
                <a:t> Simplifica el proceso de configuración y desarrollo. Proporciona un conjunto de scripts preconfigurados, permitiendo compilar, ejecutar y empaquetar la aplicación de forma rápida y sencilla.</a:t>
              </a:r>
            </a:p>
          </p:txBody>
        </p:sp>
      </p:grpSp>
      <p:grpSp>
        <p:nvGrpSpPr>
          <p:cNvPr name="Group 25" id="25"/>
          <p:cNvGrpSpPr/>
          <p:nvPr/>
        </p:nvGrpSpPr>
        <p:grpSpPr>
          <a:xfrm rot="0">
            <a:off x="1261962" y="1501600"/>
            <a:ext cx="7477325" cy="3546650"/>
            <a:chOff x="0" y="0"/>
            <a:chExt cx="9969767" cy="4728866"/>
          </a:xfrm>
        </p:grpSpPr>
        <p:sp>
          <p:nvSpPr>
            <p:cNvPr name="TextBox 26" id="26"/>
            <p:cNvSpPr txBox="true"/>
            <p:nvPr/>
          </p:nvSpPr>
          <p:spPr>
            <a:xfrm rot="0">
              <a:off x="0" y="57150"/>
              <a:ext cx="9969767" cy="662686"/>
            </a:xfrm>
            <a:prstGeom prst="rect">
              <a:avLst/>
            </a:prstGeom>
          </p:spPr>
          <p:txBody>
            <a:bodyPr anchor="t" rtlCol="false" tIns="0" lIns="0" bIns="0" rIns="0">
              <a:spAutoFit/>
            </a:bodyPr>
            <a:lstStyle/>
            <a:p>
              <a:pPr algn="ctr">
                <a:lnSpc>
                  <a:spcPts val="3744"/>
                </a:lnSpc>
              </a:pPr>
              <a:r>
                <a:rPr lang="en-US" sz="3600" spc="359">
                  <a:solidFill>
                    <a:srgbClr val="000000"/>
                  </a:solidFill>
                  <a:latin typeface="Poppins Light Bold"/>
                </a:rPr>
                <a:t>REACT-VITE</a:t>
              </a:r>
            </a:p>
          </p:txBody>
        </p:sp>
        <p:sp>
          <p:nvSpPr>
            <p:cNvPr name="TextBox 27" id="27"/>
            <p:cNvSpPr txBox="true"/>
            <p:nvPr/>
          </p:nvSpPr>
          <p:spPr>
            <a:xfrm rot="0">
              <a:off x="0" y="990505"/>
              <a:ext cx="9969767" cy="3750268"/>
            </a:xfrm>
            <a:prstGeom prst="rect">
              <a:avLst/>
            </a:prstGeom>
          </p:spPr>
          <p:txBody>
            <a:bodyPr anchor="t" rtlCol="false" tIns="0" lIns="0" bIns="0" rIns="0">
              <a:spAutoFit/>
            </a:bodyPr>
            <a:lstStyle/>
            <a:p>
              <a:pPr algn="ctr">
                <a:lnSpc>
                  <a:spcPts val="2704"/>
                </a:lnSpc>
              </a:pPr>
              <a:r>
                <a:rPr lang="en-US" sz="2600">
                  <a:solidFill>
                    <a:srgbClr val="1D617A"/>
                  </a:solidFill>
                  <a:latin typeface="Poppins Light"/>
                </a:rPr>
                <a:t>Se utilizó el comando npm create vite@latest</a:t>
              </a:r>
            </a:p>
            <a:p>
              <a:pPr algn="ctr">
                <a:lnSpc>
                  <a:spcPts val="2704"/>
                </a:lnSpc>
              </a:pPr>
              <a:r>
                <a:rPr lang="en-US" sz="2600">
                  <a:solidFill>
                    <a:srgbClr val="1D617A"/>
                  </a:solidFill>
                  <a:latin typeface="Poppins Light"/>
                </a:rPr>
                <a:t>para inicializar el proyecto.</a:t>
              </a:r>
            </a:p>
            <a:p>
              <a:pPr algn="ctr">
                <a:lnSpc>
                  <a:spcPts val="3458"/>
                </a:lnSpc>
              </a:pPr>
              <a:r>
                <a:rPr lang="en-US" sz="2600">
                  <a:solidFill>
                    <a:srgbClr val="1D617A"/>
                  </a:solidFill>
                  <a:latin typeface="Poppins Light"/>
                </a:rPr>
                <a:t>El principal beneficio de utilizar React con Vite es la capacidad para realizar recargas rápidas en el navegador durante la etapa de desarrollo.</a:t>
              </a:r>
            </a:p>
            <a:p>
              <a:pPr algn="ctr">
                <a:lnSpc>
                  <a:spcPts val="2704"/>
                </a:lnSpc>
              </a:pPr>
              <a:r>
                <a:rPr lang="en-US" sz="2600">
                  <a:solidFill>
                    <a:srgbClr val="1D617A"/>
                  </a:solidFill>
                  <a:latin typeface="Poppins Light"/>
                </a:rPr>
                <a:t> </a:t>
              </a:r>
            </a:p>
          </p:txBody>
        </p:sp>
      </p:grpSp>
    </p:spTree>
  </p:cSld>
  <p:clrMapOvr>
    <a:masterClrMapping/>
  </p:clrMapOvr>
</p:sld>
</file>

<file path=ppt/slides/slide1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54469" y="-1453364"/>
            <a:ext cx="20089978" cy="2906729"/>
            <a:chOff x="0" y="0"/>
            <a:chExt cx="5291188" cy="765558"/>
          </a:xfrm>
        </p:grpSpPr>
        <p:sp>
          <p:nvSpPr>
            <p:cNvPr name="Freeform 3" id="3"/>
            <p:cNvSpPr/>
            <p:nvPr/>
          </p:nvSpPr>
          <p:spPr>
            <a:xfrm flipH="false" flipV="false" rot="0">
              <a:off x="0" y="0"/>
              <a:ext cx="5291187" cy="765558"/>
            </a:xfrm>
            <a:custGeom>
              <a:avLst/>
              <a:gdLst/>
              <a:ahLst/>
              <a:cxnLst/>
              <a:rect r="r" b="b" t="t" l="l"/>
              <a:pathLst>
                <a:path h="765558" w="5291187">
                  <a:moveTo>
                    <a:pt x="0" y="0"/>
                  </a:moveTo>
                  <a:lnTo>
                    <a:pt x="5291187" y="0"/>
                  </a:lnTo>
                  <a:lnTo>
                    <a:pt x="5291187" y="765558"/>
                  </a:lnTo>
                  <a:lnTo>
                    <a:pt x="0" y="765558"/>
                  </a:lnTo>
                  <a:close/>
                </a:path>
              </a:pathLst>
            </a:custGeom>
            <a:solidFill>
              <a:srgbClr val="13223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6947629" y="338939"/>
            <a:ext cx="4392741" cy="1114425"/>
          </a:xfrm>
          <a:prstGeom prst="rect">
            <a:avLst/>
          </a:prstGeom>
        </p:spPr>
        <p:txBody>
          <a:bodyPr anchor="t" rtlCol="false" tIns="0" lIns="0" bIns="0" rIns="0">
            <a:spAutoFit/>
          </a:bodyPr>
          <a:lstStyle/>
          <a:p>
            <a:pPr>
              <a:lnSpc>
                <a:spcPts val="8640"/>
              </a:lnSpc>
            </a:pPr>
            <a:r>
              <a:rPr lang="en-US" sz="7200">
                <a:solidFill>
                  <a:srgbClr val="FFFFFF"/>
                </a:solidFill>
                <a:latin typeface="Forum"/>
              </a:rPr>
              <a:t>BACKEND</a:t>
            </a:r>
          </a:p>
        </p:txBody>
      </p:sp>
      <p:grpSp>
        <p:nvGrpSpPr>
          <p:cNvPr name="Group 6" id="6"/>
          <p:cNvGrpSpPr/>
          <p:nvPr/>
        </p:nvGrpSpPr>
        <p:grpSpPr>
          <a:xfrm rot="0">
            <a:off x="652920" y="1848332"/>
            <a:ext cx="8122346" cy="17411785"/>
            <a:chOff x="0" y="0"/>
            <a:chExt cx="10829795" cy="23215714"/>
          </a:xfrm>
        </p:grpSpPr>
        <p:sp>
          <p:nvSpPr>
            <p:cNvPr name="TextBox 7" id="7"/>
            <p:cNvSpPr txBox="true"/>
            <p:nvPr/>
          </p:nvSpPr>
          <p:spPr>
            <a:xfrm rot="0">
              <a:off x="1828966" y="23193036"/>
              <a:ext cx="7171863" cy="22678"/>
            </a:xfrm>
            <a:prstGeom prst="rect">
              <a:avLst/>
            </a:prstGeom>
          </p:spPr>
          <p:txBody>
            <a:bodyPr anchor="t" rtlCol="false" tIns="0" lIns="0" bIns="0" rIns="0">
              <a:spAutoFit/>
            </a:bodyPr>
            <a:lstStyle/>
            <a:p>
              <a:pPr algn="ctr">
                <a:lnSpc>
                  <a:spcPts val="165"/>
                </a:lnSpc>
              </a:pPr>
            </a:p>
          </p:txBody>
        </p:sp>
        <p:sp>
          <p:nvSpPr>
            <p:cNvPr name="TextBox 8" id="8"/>
            <p:cNvSpPr txBox="true"/>
            <p:nvPr/>
          </p:nvSpPr>
          <p:spPr>
            <a:xfrm rot="0">
              <a:off x="0" y="-57150"/>
              <a:ext cx="10829795" cy="22810472"/>
            </a:xfrm>
            <a:prstGeom prst="rect">
              <a:avLst/>
            </a:prstGeom>
          </p:spPr>
          <p:txBody>
            <a:bodyPr anchor="t" rtlCol="false" tIns="0" lIns="0" bIns="0" rIns="0">
              <a:spAutoFit/>
            </a:bodyPr>
            <a:lstStyle/>
            <a:p>
              <a:pPr marL="474973" indent="-237486" lvl="1">
                <a:lnSpc>
                  <a:spcPts val="3299"/>
                </a:lnSpc>
                <a:buFont typeface="Arial"/>
                <a:buChar char="•"/>
              </a:pPr>
              <a:r>
                <a:rPr lang="en-US" sz="2199" spc="43">
                  <a:solidFill>
                    <a:srgbClr val="FFFFFF"/>
                  </a:solidFill>
                  <a:latin typeface="Poppins Light"/>
                </a:rPr>
                <a:t>Renderizado del lado del servidor (SSR): Node.js permite utilizar React para renderizar componentes en el servidor, lo que brinda beneficios como una carga inicial más rápida, mejor rendimiento en términos de SEO y experiencia de usuario mejorada.</a:t>
              </a:r>
            </a:p>
            <a:p>
              <a:pPr>
                <a:lnSpc>
                  <a:spcPts val="3299"/>
                </a:lnSpc>
              </a:pPr>
            </a:p>
            <a:p>
              <a:pPr marL="474973" indent="-237486" lvl="1">
                <a:lnSpc>
                  <a:spcPts val="3299"/>
                </a:lnSpc>
                <a:buFont typeface="Arial"/>
                <a:buChar char="•"/>
              </a:pPr>
              <a:r>
                <a:rPr lang="en-US" sz="2199" spc="43">
                  <a:solidFill>
                    <a:srgbClr val="FFFFFF"/>
                  </a:solidFill>
                  <a:latin typeface="Poppins Light"/>
                </a:rPr>
                <a:t>Construcción de aplicaciones de una sola página (SPA): Node.js proporciona un entorno de ejecución del lado del servidor que permite crear aplicaciones SPA con React. Esto implica una carga inicial rápida y una experiencia de usuario fluida al navegar por la aplicación.</a:t>
              </a:r>
            </a:p>
            <a:p>
              <a:pPr>
                <a:lnSpc>
                  <a:spcPts val="3299"/>
                </a:lnSpc>
              </a:pPr>
            </a:p>
            <a:p>
              <a:pPr marL="474973" indent="-237486" lvl="1">
                <a:lnSpc>
                  <a:spcPts val="3299"/>
                </a:lnSpc>
                <a:buFont typeface="Arial"/>
                <a:buChar char="•"/>
              </a:pPr>
              <a:r>
                <a:rPr lang="en-US" sz="2199" spc="43">
                  <a:solidFill>
                    <a:srgbClr val="FFFFFF"/>
                  </a:solidFill>
                  <a:latin typeface="Poppins Light"/>
                </a:rPr>
                <a:t>Gestión eficiente de solicitudes y respuestas: Node.js ofrece un modelo de E/S sin bloqueo y basado en eventos, lo que permite manejar múltiples solicitudes simultáneamente. Al combinarlo con React, se logra una gestión eficiente de las interacciones del usuario y una experiencia de aplicación receptiva.</a:t>
              </a:r>
            </a:p>
            <a:p>
              <a:pPr>
                <a:lnSpc>
                  <a:spcPts val="3299"/>
                </a:lnSpc>
              </a:pPr>
            </a:p>
            <a:p>
              <a:pPr>
                <a:lnSpc>
                  <a:spcPts val="3299"/>
                </a:lnSpc>
              </a:pPr>
            </a:p>
            <a:p>
              <a:pP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p:txBody>
        </p:sp>
      </p:grpSp>
      <p:grpSp>
        <p:nvGrpSpPr>
          <p:cNvPr name="Group 9" id="9"/>
          <p:cNvGrpSpPr/>
          <p:nvPr/>
        </p:nvGrpSpPr>
        <p:grpSpPr>
          <a:xfrm rot="0">
            <a:off x="10163415" y="5384640"/>
            <a:ext cx="7746643" cy="4591575"/>
            <a:chOff x="0" y="0"/>
            <a:chExt cx="10328857" cy="6122099"/>
          </a:xfrm>
        </p:grpSpPr>
        <p:sp>
          <p:nvSpPr>
            <p:cNvPr name="TextBox 10" id="10"/>
            <p:cNvSpPr txBox="true"/>
            <p:nvPr/>
          </p:nvSpPr>
          <p:spPr>
            <a:xfrm rot="0">
              <a:off x="1744366" y="6074677"/>
              <a:ext cx="6840125" cy="47423"/>
            </a:xfrm>
            <a:prstGeom prst="rect">
              <a:avLst/>
            </a:prstGeom>
          </p:spPr>
          <p:txBody>
            <a:bodyPr anchor="t" rtlCol="false" tIns="0" lIns="0" bIns="0" rIns="0">
              <a:spAutoFit/>
            </a:bodyPr>
            <a:lstStyle/>
            <a:p>
              <a:pPr algn="just">
                <a:lnSpc>
                  <a:spcPts val="276"/>
                </a:lnSpc>
              </a:pPr>
            </a:p>
          </p:txBody>
        </p:sp>
        <p:sp>
          <p:nvSpPr>
            <p:cNvPr name="TextBox 11" id="11"/>
            <p:cNvSpPr txBox="true"/>
            <p:nvPr/>
          </p:nvSpPr>
          <p:spPr>
            <a:xfrm rot="0">
              <a:off x="0" y="-57150"/>
              <a:ext cx="10328857" cy="5406527"/>
            </a:xfrm>
            <a:prstGeom prst="rect">
              <a:avLst/>
            </a:prstGeom>
          </p:spPr>
          <p:txBody>
            <a:bodyPr anchor="t" rtlCol="false" tIns="0" lIns="0" bIns="0" rIns="0">
              <a:spAutoFit/>
            </a:bodyPr>
            <a:lstStyle/>
            <a:p>
              <a:pPr>
                <a:lnSpc>
                  <a:spcPts val="3299"/>
                </a:lnSpc>
              </a:pPr>
            </a:p>
            <a:p>
              <a:pPr marL="473815" indent="-236908" lvl="1">
                <a:lnSpc>
                  <a:spcPts val="3291"/>
                </a:lnSpc>
                <a:buFont typeface="Arial"/>
                <a:buChar char="•"/>
              </a:pPr>
              <a:r>
                <a:rPr lang="en-US" sz="2194" spc="43">
                  <a:solidFill>
                    <a:srgbClr val="FFFFFF"/>
                  </a:solidFill>
                  <a:latin typeface="Poppins Light"/>
                </a:rPr>
                <a:t>Creación de componentes reutilizables: React se basa en la idea de componentes reutilizables, lo que permite desarrollar una arquitectura modular y escalable. Al aprovechar las capacidades de Node.js, se pueden crear bibliotecas de componentes reutilizables y compartirlas fácilmente a través de npm, fomentando así la eficiencia y el trabajo en equipo.</a:t>
              </a:r>
            </a:p>
            <a:p>
              <a:pPr>
                <a:lnSpc>
                  <a:spcPts val="3291"/>
                </a:lnSpc>
              </a:pPr>
            </a:p>
          </p:txBody>
        </p:sp>
      </p:grpSp>
      <p:grpSp>
        <p:nvGrpSpPr>
          <p:cNvPr name="Group 12" id="12"/>
          <p:cNvGrpSpPr/>
          <p:nvPr/>
        </p:nvGrpSpPr>
        <p:grpSpPr>
          <a:xfrm rot="0">
            <a:off x="10163415" y="2240184"/>
            <a:ext cx="7746643" cy="3772527"/>
            <a:chOff x="0" y="0"/>
            <a:chExt cx="10328857" cy="5030036"/>
          </a:xfrm>
        </p:grpSpPr>
        <p:sp>
          <p:nvSpPr>
            <p:cNvPr name="TextBox 13" id="13"/>
            <p:cNvSpPr txBox="true"/>
            <p:nvPr/>
          </p:nvSpPr>
          <p:spPr>
            <a:xfrm rot="0">
              <a:off x="1744366" y="4982614"/>
              <a:ext cx="6840125" cy="47423"/>
            </a:xfrm>
            <a:prstGeom prst="rect">
              <a:avLst/>
            </a:prstGeom>
          </p:spPr>
          <p:txBody>
            <a:bodyPr anchor="t" rtlCol="false" tIns="0" lIns="0" bIns="0" rIns="0">
              <a:spAutoFit/>
            </a:bodyPr>
            <a:lstStyle/>
            <a:p>
              <a:pPr algn="just">
                <a:lnSpc>
                  <a:spcPts val="276"/>
                </a:lnSpc>
              </a:pPr>
            </a:p>
          </p:txBody>
        </p:sp>
        <p:sp>
          <p:nvSpPr>
            <p:cNvPr name="TextBox 14" id="14"/>
            <p:cNvSpPr txBox="true"/>
            <p:nvPr/>
          </p:nvSpPr>
          <p:spPr>
            <a:xfrm rot="0">
              <a:off x="0" y="-57150"/>
              <a:ext cx="10328857" cy="4314464"/>
            </a:xfrm>
            <a:prstGeom prst="rect">
              <a:avLst/>
            </a:prstGeom>
          </p:spPr>
          <p:txBody>
            <a:bodyPr anchor="t" rtlCol="false" tIns="0" lIns="0" bIns="0" rIns="0">
              <a:spAutoFit/>
            </a:bodyPr>
            <a:lstStyle/>
            <a:p>
              <a:pPr marL="473815" indent="-236908" lvl="1">
                <a:lnSpc>
                  <a:spcPts val="3291"/>
                </a:lnSpc>
                <a:buFont typeface="Arial"/>
                <a:buChar char="•"/>
              </a:pPr>
              <a:r>
                <a:rPr lang="en-US" sz="2194" spc="43">
                  <a:solidFill>
                    <a:srgbClr val="FFFFFF"/>
                  </a:solidFill>
                  <a:latin typeface="Poppins Light"/>
                </a:rPr>
                <a:t>Ecosistema de paquetes y módulos: Node.js cuenta con npm, un administrador de paquetes robusto que ofrece una amplia gama de módulos y bibliotecas de terceros para facilitar el desarrollo de aplicaciones React. Esto acelera el proceso de desarrollo al proporcionar soluciones preexistentes y altamente personalizables.</a:t>
              </a:r>
            </a:p>
            <a:p>
              <a:pPr>
                <a:lnSpc>
                  <a:spcPts val="3291"/>
                </a:lnSpc>
              </a:pPr>
            </a:p>
          </p:txBody>
        </p:sp>
      </p:grpSp>
    </p:spTree>
  </p:cSld>
  <p:clrMapOvr>
    <a:masterClrMapping/>
  </p:clrMapOvr>
</p:sld>
</file>

<file path=ppt/slides/slide1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54469" y="-1453364"/>
            <a:ext cx="20089978" cy="2906729"/>
            <a:chOff x="0" y="0"/>
            <a:chExt cx="5291188" cy="765558"/>
          </a:xfrm>
        </p:grpSpPr>
        <p:sp>
          <p:nvSpPr>
            <p:cNvPr name="Freeform 3" id="3"/>
            <p:cNvSpPr/>
            <p:nvPr/>
          </p:nvSpPr>
          <p:spPr>
            <a:xfrm flipH="false" flipV="false" rot="0">
              <a:off x="0" y="0"/>
              <a:ext cx="5291187" cy="765558"/>
            </a:xfrm>
            <a:custGeom>
              <a:avLst/>
              <a:gdLst/>
              <a:ahLst/>
              <a:cxnLst/>
              <a:rect r="r" b="b" t="t" l="l"/>
              <a:pathLst>
                <a:path h="765558" w="5291187">
                  <a:moveTo>
                    <a:pt x="0" y="0"/>
                  </a:moveTo>
                  <a:lnTo>
                    <a:pt x="5291187" y="0"/>
                  </a:lnTo>
                  <a:lnTo>
                    <a:pt x="5291187" y="765558"/>
                  </a:lnTo>
                  <a:lnTo>
                    <a:pt x="0" y="765558"/>
                  </a:lnTo>
                  <a:close/>
                </a:path>
              </a:pathLst>
            </a:custGeom>
            <a:solidFill>
              <a:srgbClr val="13223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5877572" y="338939"/>
            <a:ext cx="6532856" cy="1114425"/>
          </a:xfrm>
          <a:prstGeom prst="rect">
            <a:avLst/>
          </a:prstGeom>
        </p:spPr>
        <p:txBody>
          <a:bodyPr anchor="t" rtlCol="false" tIns="0" lIns="0" bIns="0" rIns="0">
            <a:spAutoFit/>
          </a:bodyPr>
          <a:lstStyle/>
          <a:p>
            <a:pPr>
              <a:lnSpc>
                <a:spcPts val="8640"/>
              </a:lnSpc>
            </a:pPr>
            <a:r>
              <a:rPr lang="en-US" sz="7200">
                <a:solidFill>
                  <a:srgbClr val="FFFFFF"/>
                </a:solidFill>
                <a:latin typeface="Forum"/>
              </a:rPr>
              <a:t>BASE DE DATOS</a:t>
            </a:r>
          </a:p>
        </p:txBody>
      </p:sp>
      <p:grpSp>
        <p:nvGrpSpPr>
          <p:cNvPr name="Group 6" id="6"/>
          <p:cNvGrpSpPr/>
          <p:nvPr/>
        </p:nvGrpSpPr>
        <p:grpSpPr>
          <a:xfrm rot="0">
            <a:off x="652920" y="1848332"/>
            <a:ext cx="8122346" cy="18230935"/>
            <a:chOff x="0" y="0"/>
            <a:chExt cx="10829795" cy="24307914"/>
          </a:xfrm>
        </p:grpSpPr>
        <p:sp>
          <p:nvSpPr>
            <p:cNvPr name="TextBox 7" id="7"/>
            <p:cNvSpPr txBox="true"/>
            <p:nvPr/>
          </p:nvSpPr>
          <p:spPr>
            <a:xfrm rot="0">
              <a:off x="1828966" y="24285236"/>
              <a:ext cx="7171863" cy="22678"/>
            </a:xfrm>
            <a:prstGeom prst="rect">
              <a:avLst/>
            </a:prstGeom>
          </p:spPr>
          <p:txBody>
            <a:bodyPr anchor="t" rtlCol="false" tIns="0" lIns="0" bIns="0" rIns="0">
              <a:spAutoFit/>
            </a:bodyPr>
            <a:lstStyle/>
            <a:p>
              <a:pPr algn="ctr">
                <a:lnSpc>
                  <a:spcPts val="165"/>
                </a:lnSpc>
              </a:pPr>
            </a:p>
          </p:txBody>
        </p:sp>
        <p:sp>
          <p:nvSpPr>
            <p:cNvPr name="TextBox 8" id="8"/>
            <p:cNvSpPr txBox="true"/>
            <p:nvPr/>
          </p:nvSpPr>
          <p:spPr>
            <a:xfrm rot="0">
              <a:off x="0" y="-57150"/>
              <a:ext cx="10829795" cy="23902672"/>
            </a:xfrm>
            <a:prstGeom prst="rect">
              <a:avLst/>
            </a:prstGeom>
          </p:spPr>
          <p:txBody>
            <a:bodyPr anchor="t" rtlCol="false" tIns="0" lIns="0" bIns="0" rIns="0">
              <a:spAutoFit/>
            </a:bodyPr>
            <a:lstStyle/>
            <a:p>
              <a:pPr marL="474973" indent="-237486" lvl="1">
                <a:lnSpc>
                  <a:spcPts val="3299"/>
                </a:lnSpc>
                <a:buFont typeface="Arial"/>
                <a:buChar char="•"/>
              </a:pPr>
              <a:r>
                <a:rPr lang="en-US" sz="2199" spc="43">
                  <a:solidFill>
                    <a:srgbClr val="FFFFFF"/>
                  </a:solidFill>
                  <a:latin typeface="Poppins Light"/>
                </a:rPr>
                <a:t>Almacenamiento en tiempo real: Firebase proporciona una base de datos en tiempo real, lo que significa que los cambios realizados en los datos se reflejan instantáneamente en todos los clientes conectados. Esto permite una experiencia de compra fluida y en tiempo real para los usuarios.</a:t>
              </a:r>
            </a:p>
            <a:p>
              <a:pPr>
                <a:lnSpc>
                  <a:spcPts val="3299"/>
                </a:lnSpc>
              </a:pPr>
            </a:p>
            <a:p>
              <a:pPr marL="474973" indent="-237486" lvl="1">
                <a:lnSpc>
                  <a:spcPts val="3299"/>
                </a:lnSpc>
                <a:buFont typeface="Arial"/>
                <a:buChar char="•"/>
              </a:pPr>
              <a:r>
                <a:rPr lang="en-US" sz="2199" spc="43">
                  <a:solidFill>
                    <a:srgbClr val="FFFFFF"/>
                  </a:solidFill>
                  <a:latin typeface="Poppins Light"/>
                </a:rPr>
                <a:t>Fácil integración: Firebase se integra fácilmente con aplicaciones Node.js y React. Puedes utilizar la biblioteca oficial de Firebase para Node.js y el SDK de Firebase para React, lo que simplifica la comunicación y manipulación de datos entre el cliente y el servidor.</a:t>
              </a:r>
            </a:p>
            <a:p>
              <a:pPr>
                <a:lnSpc>
                  <a:spcPts val="3299"/>
                </a:lnSpc>
              </a:pPr>
            </a:p>
            <a:p>
              <a:pPr marL="474973" indent="-237486" lvl="1">
                <a:lnSpc>
                  <a:spcPts val="3299"/>
                </a:lnSpc>
                <a:buFont typeface="Arial"/>
                <a:buChar char="•"/>
              </a:pPr>
              <a:r>
                <a:rPr lang="en-US" sz="2199" spc="43">
                  <a:solidFill>
                    <a:srgbClr val="FFFFFF"/>
                  </a:solidFill>
                  <a:latin typeface="Poppins Light"/>
                </a:rPr>
                <a:t>Escalabilidad y rendimiento: Firebase se encarga de la infraestructura de base de datos, lo que garantiza la escalabilidad y el rendimiento de la aplicación. Puedes manejar grandes volúmenes de datos y múltiples solicitudes concurrentes sin preocuparte por el escalado de la infraestructura subyacente.</a:t>
              </a:r>
            </a:p>
            <a:p>
              <a:pPr>
                <a:lnSpc>
                  <a:spcPts val="3299"/>
                </a:lnSpc>
              </a:pPr>
            </a:p>
            <a:p>
              <a:pPr>
                <a:lnSpc>
                  <a:spcPts val="3299"/>
                </a:lnSpc>
              </a:pPr>
            </a:p>
            <a:p>
              <a:pPr>
                <a:lnSpc>
                  <a:spcPts val="3299"/>
                </a:lnSpc>
              </a:pPr>
            </a:p>
            <a:p>
              <a:pP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p:txBody>
        </p:sp>
      </p:grpSp>
      <p:grpSp>
        <p:nvGrpSpPr>
          <p:cNvPr name="Group 9" id="9"/>
          <p:cNvGrpSpPr/>
          <p:nvPr/>
        </p:nvGrpSpPr>
        <p:grpSpPr>
          <a:xfrm rot="0">
            <a:off x="10163415" y="6012711"/>
            <a:ext cx="7746643" cy="3772425"/>
            <a:chOff x="0" y="0"/>
            <a:chExt cx="10328857" cy="5029899"/>
          </a:xfrm>
        </p:grpSpPr>
        <p:sp>
          <p:nvSpPr>
            <p:cNvPr name="TextBox 10" id="10"/>
            <p:cNvSpPr txBox="true"/>
            <p:nvPr/>
          </p:nvSpPr>
          <p:spPr>
            <a:xfrm rot="0">
              <a:off x="1744366" y="4982477"/>
              <a:ext cx="6840125" cy="47423"/>
            </a:xfrm>
            <a:prstGeom prst="rect">
              <a:avLst/>
            </a:prstGeom>
          </p:spPr>
          <p:txBody>
            <a:bodyPr anchor="t" rtlCol="false" tIns="0" lIns="0" bIns="0" rIns="0">
              <a:spAutoFit/>
            </a:bodyPr>
            <a:lstStyle/>
            <a:p>
              <a:pPr algn="just">
                <a:lnSpc>
                  <a:spcPts val="276"/>
                </a:lnSpc>
              </a:pPr>
            </a:p>
          </p:txBody>
        </p:sp>
        <p:sp>
          <p:nvSpPr>
            <p:cNvPr name="TextBox 11" id="11"/>
            <p:cNvSpPr txBox="true"/>
            <p:nvPr/>
          </p:nvSpPr>
          <p:spPr>
            <a:xfrm rot="0">
              <a:off x="0" y="-57150"/>
              <a:ext cx="10328857" cy="4314327"/>
            </a:xfrm>
            <a:prstGeom prst="rect">
              <a:avLst/>
            </a:prstGeom>
          </p:spPr>
          <p:txBody>
            <a:bodyPr anchor="t" rtlCol="false" tIns="0" lIns="0" bIns="0" rIns="0">
              <a:spAutoFit/>
            </a:bodyPr>
            <a:lstStyle/>
            <a:p>
              <a:pPr>
                <a:lnSpc>
                  <a:spcPts val="3299"/>
                </a:lnSpc>
              </a:pPr>
            </a:p>
            <a:p>
              <a:pPr marL="473815" indent="-236908" lvl="1">
                <a:lnSpc>
                  <a:spcPts val="3291"/>
                </a:lnSpc>
                <a:buFont typeface="Arial"/>
                <a:buChar char="•"/>
              </a:pPr>
              <a:r>
                <a:rPr lang="en-US" sz="2194" spc="43">
                  <a:solidFill>
                    <a:srgbClr val="FFFFFF"/>
                  </a:solidFill>
                  <a:latin typeface="Poppins Light"/>
                </a:rPr>
                <a:t>Almacenamiento de archivos: Además de la base de datos en tiempo real, Firebase ofrece servicios de almacenamiento de archivos, lo que es útil para gestionar imágenes de productos, documentos de facturación u otros archivos relacionados con el ecommerce.</a:t>
              </a:r>
            </a:p>
            <a:p>
              <a:pPr>
                <a:lnSpc>
                  <a:spcPts val="3291"/>
                </a:lnSpc>
              </a:pPr>
            </a:p>
          </p:txBody>
        </p:sp>
      </p:grpSp>
      <p:grpSp>
        <p:nvGrpSpPr>
          <p:cNvPr name="Group 12" id="12"/>
          <p:cNvGrpSpPr/>
          <p:nvPr/>
        </p:nvGrpSpPr>
        <p:grpSpPr>
          <a:xfrm rot="0">
            <a:off x="10163415" y="2481324"/>
            <a:ext cx="7746643" cy="3772527"/>
            <a:chOff x="0" y="0"/>
            <a:chExt cx="10328857" cy="5030036"/>
          </a:xfrm>
        </p:grpSpPr>
        <p:sp>
          <p:nvSpPr>
            <p:cNvPr name="TextBox 13" id="13"/>
            <p:cNvSpPr txBox="true"/>
            <p:nvPr/>
          </p:nvSpPr>
          <p:spPr>
            <a:xfrm rot="0">
              <a:off x="1744366" y="4982614"/>
              <a:ext cx="6840125" cy="47423"/>
            </a:xfrm>
            <a:prstGeom prst="rect">
              <a:avLst/>
            </a:prstGeom>
          </p:spPr>
          <p:txBody>
            <a:bodyPr anchor="t" rtlCol="false" tIns="0" lIns="0" bIns="0" rIns="0">
              <a:spAutoFit/>
            </a:bodyPr>
            <a:lstStyle/>
            <a:p>
              <a:pPr algn="just">
                <a:lnSpc>
                  <a:spcPts val="276"/>
                </a:lnSpc>
              </a:pPr>
            </a:p>
          </p:txBody>
        </p:sp>
        <p:sp>
          <p:nvSpPr>
            <p:cNvPr name="TextBox 14" id="14"/>
            <p:cNvSpPr txBox="true"/>
            <p:nvPr/>
          </p:nvSpPr>
          <p:spPr>
            <a:xfrm rot="0">
              <a:off x="0" y="-57150"/>
              <a:ext cx="10328857" cy="4314464"/>
            </a:xfrm>
            <a:prstGeom prst="rect">
              <a:avLst/>
            </a:prstGeom>
          </p:spPr>
          <p:txBody>
            <a:bodyPr anchor="t" rtlCol="false" tIns="0" lIns="0" bIns="0" rIns="0">
              <a:spAutoFit/>
            </a:bodyPr>
            <a:lstStyle/>
            <a:p>
              <a:pPr marL="473815" indent="-236908" lvl="1">
                <a:lnSpc>
                  <a:spcPts val="3291"/>
                </a:lnSpc>
                <a:buFont typeface="Arial"/>
                <a:buChar char="•"/>
              </a:pPr>
              <a:r>
                <a:rPr lang="en-US" sz="2194" spc="43">
                  <a:solidFill>
                    <a:srgbClr val="FFFFFF"/>
                  </a:solidFill>
                  <a:latin typeface="Poppins Light"/>
                </a:rPr>
                <a:t>Autenticación y autorización: Firebase proporciona funciones de autenticación y autorización integradas. Puedes gestionar la autenticación de usuarios con diferentes proveedores (como Google o Facebook) y controlar el acceso a los datos del ecommerce según los roles y permisos definidos.</a:t>
              </a:r>
            </a:p>
            <a:p>
              <a:pPr>
                <a:lnSpc>
                  <a:spcPts val="3291"/>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059013" y="66406"/>
            <a:ext cx="7270178" cy="10220594"/>
          </a:xfrm>
          <a:custGeom>
            <a:avLst/>
            <a:gdLst/>
            <a:ahLst/>
            <a:cxnLst/>
            <a:rect r="r" b="b" t="t" l="l"/>
            <a:pathLst>
              <a:path h="10220594" w="7270178">
                <a:moveTo>
                  <a:pt x="0" y="0"/>
                </a:moveTo>
                <a:lnTo>
                  <a:pt x="7270178" y="0"/>
                </a:lnTo>
                <a:lnTo>
                  <a:pt x="7270178" y="10220594"/>
                </a:lnTo>
                <a:lnTo>
                  <a:pt x="0" y="10220594"/>
                </a:lnTo>
                <a:lnTo>
                  <a:pt x="0" y="0"/>
                </a:lnTo>
                <a:close/>
              </a:path>
            </a:pathLst>
          </a:custGeom>
          <a:blipFill>
            <a:blip r:embed="rId2"/>
            <a:stretch>
              <a:fillRect l="-50479" t="0" r="-60525" b="0"/>
            </a:stretch>
          </a:blipFill>
        </p:spPr>
      </p:sp>
      <p:sp>
        <p:nvSpPr>
          <p:cNvPr name="Freeform 3" id="3"/>
          <p:cNvSpPr/>
          <p:nvPr/>
        </p:nvSpPr>
        <p:spPr>
          <a:xfrm flipH="false" flipV="false" rot="0">
            <a:off x="708309" y="745958"/>
            <a:ext cx="565483" cy="565483"/>
          </a:xfrm>
          <a:custGeom>
            <a:avLst/>
            <a:gdLst/>
            <a:ahLst/>
            <a:cxnLst/>
            <a:rect r="r" b="b" t="t" l="l"/>
            <a:pathLst>
              <a:path h="565483" w="565483">
                <a:moveTo>
                  <a:pt x="0" y="0"/>
                </a:moveTo>
                <a:lnTo>
                  <a:pt x="565483" y="0"/>
                </a:lnTo>
                <a:lnTo>
                  <a:pt x="565483" y="565484"/>
                </a:lnTo>
                <a:lnTo>
                  <a:pt x="0" y="5654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24334" y="8975558"/>
            <a:ext cx="565483" cy="565483"/>
          </a:xfrm>
          <a:custGeom>
            <a:avLst/>
            <a:gdLst/>
            <a:ahLst/>
            <a:cxnLst/>
            <a:rect r="r" b="b" t="t" l="l"/>
            <a:pathLst>
              <a:path h="565483" w="565483">
                <a:moveTo>
                  <a:pt x="0" y="0"/>
                </a:moveTo>
                <a:lnTo>
                  <a:pt x="565483" y="0"/>
                </a:lnTo>
                <a:lnTo>
                  <a:pt x="565483" y="565484"/>
                </a:lnTo>
                <a:lnTo>
                  <a:pt x="0" y="5654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273792" y="1141739"/>
            <a:ext cx="8533283" cy="1170037"/>
          </a:xfrm>
          <a:prstGeom prst="rect">
            <a:avLst/>
          </a:prstGeom>
        </p:spPr>
        <p:txBody>
          <a:bodyPr anchor="t" rtlCol="false" tIns="0" lIns="0" bIns="0" rIns="0">
            <a:spAutoFit/>
          </a:bodyPr>
          <a:lstStyle/>
          <a:p>
            <a:pPr algn="ctr" marL="0" indent="0" lvl="0">
              <a:lnSpc>
                <a:spcPts val="9009"/>
              </a:lnSpc>
              <a:spcBef>
                <a:spcPct val="0"/>
              </a:spcBef>
            </a:pPr>
            <a:r>
              <a:rPr lang="en-US" sz="6435">
                <a:solidFill>
                  <a:srgbClr val="FFFFFF"/>
                </a:solidFill>
                <a:latin typeface="Poppins Medium"/>
              </a:rPr>
              <a:t>INTEGRANTES</a:t>
            </a:r>
          </a:p>
        </p:txBody>
      </p:sp>
      <p:sp>
        <p:nvSpPr>
          <p:cNvPr name="TextBox 6" id="6"/>
          <p:cNvSpPr txBox="true"/>
          <p:nvPr/>
        </p:nvSpPr>
        <p:spPr>
          <a:xfrm rot="0">
            <a:off x="2857123" y="2983092"/>
            <a:ext cx="4954162" cy="491576"/>
          </a:xfrm>
          <a:prstGeom prst="rect">
            <a:avLst/>
          </a:prstGeom>
        </p:spPr>
        <p:txBody>
          <a:bodyPr anchor="t" rtlCol="false" tIns="0" lIns="0" bIns="0" rIns="0">
            <a:spAutoFit/>
          </a:bodyPr>
          <a:lstStyle/>
          <a:p>
            <a:pPr>
              <a:lnSpc>
                <a:spcPts val="3880"/>
              </a:lnSpc>
            </a:pPr>
            <a:r>
              <a:rPr lang="en-US" sz="2771" u="sng">
                <a:solidFill>
                  <a:srgbClr val="FFFFFF"/>
                </a:solidFill>
                <a:latin typeface="Poppins Medium"/>
                <a:hlinkClick r:id="rId5" tooltip="https://github.com/mrlillo461"/>
              </a:rPr>
              <a:t>Aragón, Jose</a:t>
            </a:r>
          </a:p>
        </p:txBody>
      </p:sp>
      <p:grpSp>
        <p:nvGrpSpPr>
          <p:cNvPr name="Group 7" id="7"/>
          <p:cNvGrpSpPr/>
          <p:nvPr/>
        </p:nvGrpSpPr>
        <p:grpSpPr>
          <a:xfrm rot="0">
            <a:off x="1697102" y="6542094"/>
            <a:ext cx="870615" cy="870615"/>
            <a:chOff x="0" y="0"/>
            <a:chExt cx="6350000" cy="6350000"/>
          </a:xfrm>
        </p:grpSpPr>
        <p:sp>
          <p:nvSpPr>
            <p:cNvPr name="Freeform 8" id="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name="Freeform 9" id="9"/>
          <p:cNvSpPr/>
          <p:nvPr/>
        </p:nvSpPr>
        <p:spPr>
          <a:xfrm flipH="false" flipV="false" rot="0">
            <a:off x="1859107" y="6631154"/>
            <a:ext cx="564720" cy="639086"/>
          </a:xfrm>
          <a:custGeom>
            <a:avLst/>
            <a:gdLst/>
            <a:ahLst/>
            <a:cxnLst/>
            <a:rect r="r" b="b" t="t" l="l"/>
            <a:pathLst>
              <a:path h="639086" w="564720">
                <a:moveTo>
                  <a:pt x="0" y="0"/>
                </a:moveTo>
                <a:lnTo>
                  <a:pt x="564720" y="0"/>
                </a:lnTo>
                <a:lnTo>
                  <a:pt x="564720" y="639086"/>
                </a:lnTo>
                <a:lnTo>
                  <a:pt x="0" y="6390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1678985" y="2858377"/>
            <a:ext cx="870615" cy="870615"/>
            <a:chOff x="0" y="0"/>
            <a:chExt cx="6350000" cy="6350000"/>
          </a:xfrm>
        </p:grpSpPr>
        <p:sp>
          <p:nvSpPr>
            <p:cNvPr name="Freeform 11" id="1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name="Freeform 12" id="12"/>
          <p:cNvSpPr/>
          <p:nvPr/>
        </p:nvSpPr>
        <p:spPr>
          <a:xfrm flipH="false" flipV="false" rot="0">
            <a:off x="1840991" y="2947437"/>
            <a:ext cx="564720" cy="639086"/>
          </a:xfrm>
          <a:custGeom>
            <a:avLst/>
            <a:gdLst/>
            <a:ahLst/>
            <a:cxnLst/>
            <a:rect r="r" b="b" t="t" l="l"/>
            <a:pathLst>
              <a:path h="639086" w="564720">
                <a:moveTo>
                  <a:pt x="0" y="0"/>
                </a:moveTo>
                <a:lnTo>
                  <a:pt x="564720" y="0"/>
                </a:lnTo>
                <a:lnTo>
                  <a:pt x="564720" y="639086"/>
                </a:lnTo>
                <a:lnTo>
                  <a:pt x="0" y="6390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1678985" y="4048824"/>
            <a:ext cx="870615" cy="870615"/>
            <a:chOff x="0" y="0"/>
            <a:chExt cx="6350000" cy="6350000"/>
          </a:xfrm>
        </p:grpSpPr>
        <p:sp>
          <p:nvSpPr>
            <p:cNvPr name="Freeform 14" id="1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name="Freeform 15" id="15"/>
          <p:cNvSpPr/>
          <p:nvPr/>
        </p:nvSpPr>
        <p:spPr>
          <a:xfrm flipH="false" flipV="false" rot="0">
            <a:off x="1840991" y="4137884"/>
            <a:ext cx="564720" cy="639086"/>
          </a:xfrm>
          <a:custGeom>
            <a:avLst/>
            <a:gdLst/>
            <a:ahLst/>
            <a:cxnLst/>
            <a:rect r="r" b="b" t="t" l="l"/>
            <a:pathLst>
              <a:path h="639086" w="564720">
                <a:moveTo>
                  <a:pt x="0" y="0"/>
                </a:moveTo>
                <a:lnTo>
                  <a:pt x="564720" y="0"/>
                </a:lnTo>
                <a:lnTo>
                  <a:pt x="564720" y="639086"/>
                </a:lnTo>
                <a:lnTo>
                  <a:pt x="0" y="6390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1688043" y="5229747"/>
            <a:ext cx="870615" cy="870615"/>
            <a:chOff x="0" y="0"/>
            <a:chExt cx="6350000" cy="6350000"/>
          </a:xfrm>
        </p:grpSpPr>
        <p:sp>
          <p:nvSpPr>
            <p:cNvPr name="Freeform 17" id="1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name="Freeform 18" id="18"/>
          <p:cNvSpPr/>
          <p:nvPr/>
        </p:nvSpPr>
        <p:spPr>
          <a:xfrm flipH="false" flipV="false" rot="0">
            <a:off x="1850049" y="5318807"/>
            <a:ext cx="564720" cy="639086"/>
          </a:xfrm>
          <a:custGeom>
            <a:avLst/>
            <a:gdLst/>
            <a:ahLst/>
            <a:cxnLst/>
            <a:rect r="r" b="b" t="t" l="l"/>
            <a:pathLst>
              <a:path h="639086" w="564720">
                <a:moveTo>
                  <a:pt x="0" y="0"/>
                </a:moveTo>
                <a:lnTo>
                  <a:pt x="564720" y="0"/>
                </a:lnTo>
                <a:lnTo>
                  <a:pt x="564720" y="639086"/>
                </a:lnTo>
                <a:lnTo>
                  <a:pt x="0" y="6390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9" id="19"/>
          <p:cNvGrpSpPr/>
          <p:nvPr/>
        </p:nvGrpSpPr>
        <p:grpSpPr>
          <a:xfrm rot="0">
            <a:off x="1706160" y="7812759"/>
            <a:ext cx="870615" cy="870615"/>
            <a:chOff x="0" y="0"/>
            <a:chExt cx="6350000" cy="6350000"/>
          </a:xfrm>
        </p:grpSpPr>
        <p:sp>
          <p:nvSpPr>
            <p:cNvPr name="Freeform 20" id="2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name="Freeform 21" id="21"/>
          <p:cNvSpPr/>
          <p:nvPr/>
        </p:nvSpPr>
        <p:spPr>
          <a:xfrm flipH="false" flipV="false" rot="0">
            <a:off x="1868166" y="7901819"/>
            <a:ext cx="564720" cy="639086"/>
          </a:xfrm>
          <a:custGeom>
            <a:avLst/>
            <a:gdLst/>
            <a:ahLst/>
            <a:cxnLst/>
            <a:rect r="r" b="b" t="t" l="l"/>
            <a:pathLst>
              <a:path h="639086" w="564720">
                <a:moveTo>
                  <a:pt x="0" y="0"/>
                </a:moveTo>
                <a:lnTo>
                  <a:pt x="564719" y="0"/>
                </a:lnTo>
                <a:lnTo>
                  <a:pt x="564719" y="639086"/>
                </a:lnTo>
                <a:lnTo>
                  <a:pt x="0" y="6390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2857123" y="4282932"/>
            <a:ext cx="4954162" cy="491576"/>
          </a:xfrm>
          <a:prstGeom prst="rect">
            <a:avLst/>
          </a:prstGeom>
        </p:spPr>
        <p:txBody>
          <a:bodyPr anchor="t" rtlCol="false" tIns="0" lIns="0" bIns="0" rIns="0">
            <a:spAutoFit/>
          </a:bodyPr>
          <a:lstStyle/>
          <a:p>
            <a:pPr>
              <a:lnSpc>
                <a:spcPts val="3880"/>
              </a:lnSpc>
            </a:pPr>
            <a:r>
              <a:rPr lang="en-US" sz="2771" u="sng">
                <a:solidFill>
                  <a:srgbClr val="FFFFFF"/>
                </a:solidFill>
                <a:latin typeface="Poppins Medium"/>
                <a:hlinkClick r:id="rId8" tooltip="https://github.com/MayraCortinez"/>
              </a:rPr>
              <a:t>Cortinez, Mayra</a:t>
            </a:r>
          </a:p>
        </p:txBody>
      </p:sp>
      <p:sp>
        <p:nvSpPr>
          <p:cNvPr name="TextBox 23" id="23"/>
          <p:cNvSpPr txBox="true"/>
          <p:nvPr/>
        </p:nvSpPr>
        <p:spPr>
          <a:xfrm rot="0">
            <a:off x="2857123" y="5353073"/>
            <a:ext cx="4954162" cy="491576"/>
          </a:xfrm>
          <a:prstGeom prst="rect">
            <a:avLst/>
          </a:prstGeom>
        </p:spPr>
        <p:txBody>
          <a:bodyPr anchor="t" rtlCol="false" tIns="0" lIns="0" bIns="0" rIns="0">
            <a:spAutoFit/>
          </a:bodyPr>
          <a:lstStyle/>
          <a:p>
            <a:pPr>
              <a:lnSpc>
                <a:spcPts val="3880"/>
              </a:lnSpc>
            </a:pPr>
            <a:r>
              <a:rPr lang="en-US" sz="2771" u="sng">
                <a:solidFill>
                  <a:srgbClr val="FFFFFF"/>
                </a:solidFill>
                <a:latin typeface="Poppins Medium"/>
                <a:hlinkClick r:id="rId9" tooltip="https://github.com/josedelvalle12"/>
              </a:rPr>
              <a:t>Del Valle, Jose</a:t>
            </a:r>
          </a:p>
        </p:txBody>
      </p:sp>
      <p:sp>
        <p:nvSpPr>
          <p:cNvPr name="TextBox 24" id="24"/>
          <p:cNvSpPr txBox="true"/>
          <p:nvPr/>
        </p:nvSpPr>
        <p:spPr>
          <a:xfrm rot="0">
            <a:off x="2857123" y="6657931"/>
            <a:ext cx="5925223" cy="491576"/>
          </a:xfrm>
          <a:prstGeom prst="rect">
            <a:avLst/>
          </a:prstGeom>
        </p:spPr>
        <p:txBody>
          <a:bodyPr anchor="t" rtlCol="false" tIns="0" lIns="0" bIns="0" rIns="0">
            <a:spAutoFit/>
          </a:bodyPr>
          <a:lstStyle/>
          <a:p>
            <a:pPr>
              <a:lnSpc>
                <a:spcPts val="3880"/>
              </a:lnSpc>
            </a:pPr>
            <a:r>
              <a:rPr lang="en-US" sz="2771" u="sng">
                <a:solidFill>
                  <a:srgbClr val="FFFFFF"/>
                </a:solidFill>
                <a:latin typeface="Poppins Medium"/>
                <a:hlinkClick r:id="rId10" tooltip="https://github.com/Cmzp0219"/>
              </a:rPr>
              <a:t>Romero Raúl - SCRUM MASTER</a:t>
            </a:r>
          </a:p>
        </p:txBody>
      </p:sp>
      <p:sp>
        <p:nvSpPr>
          <p:cNvPr name="TextBox 25" id="25"/>
          <p:cNvSpPr txBox="true"/>
          <p:nvPr/>
        </p:nvSpPr>
        <p:spPr>
          <a:xfrm rot="0">
            <a:off x="2857123" y="7962790"/>
            <a:ext cx="4954162" cy="491576"/>
          </a:xfrm>
          <a:prstGeom prst="rect">
            <a:avLst/>
          </a:prstGeom>
        </p:spPr>
        <p:txBody>
          <a:bodyPr anchor="t" rtlCol="false" tIns="0" lIns="0" bIns="0" rIns="0">
            <a:spAutoFit/>
          </a:bodyPr>
          <a:lstStyle/>
          <a:p>
            <a:pPr>
              <a:lnSpc>
                <a:spcPts val="3880"/>
              </a:lnSpc>
            </a:pPr>
            <a:r>
              <a:rPr lang="en-US" sz="2771" u="sng">
                <a:solidFill>
                  <a:srgbClr val="FFFFFF"/>
                </a:solidFill>
                <a:latin typeface="Poppins Medium"/>
                <a:hlinkClick r:id="rId11" tooltip="https://github.com/EmmanuelYapura"/>
              </a:rPr>
              <a:t>Yapura Emmanuel</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848" t="0" r="6848" b="0"/>
          <a:stretch>
            <a:fillRect/>
          </a:stretch>
        </p:blipFill>
        <p:spPr>
          <a:xfrm flipH="false" flipV="false">
            <a:off x="0" y="0"/>
            <a:ext cx="18288000" cy="1028700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293398" y="1686007"/>
            <a:ext cx="9248963" cy="6390193"/>
          </a:xfrm>
          <a:custGeom>
            <a:avLst/>
            <a:gdLst/>
            <a:ahLst/>
            <a:cxnLst/>
            <a:rect r="r" b="b" t="t" l="l"/>
            <a:pathLst>
              <a:path h="6390193" w="9248963">
                <a:moveTo>
                  <a:pt x="0" y="0"/>
                </a:moveTo>
                <a:lnTo>
                  <a:pt x="9248964" y="0"/>
                </a:lnTo>
                <a:lnTo>
                  <a:pt x="9248964" y="6390193"/>
                </a:lnTo>
                <a:lnTo>
                  <a:pt x="0" y="6390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56545" y="1342988"/>
            <a:ext cx="6388938" cy="1355943"/>
            <a:chOff x="0" y="0"/>
            <a:chExt cx="1682683" cy="357121"/>
          </a:xfrm>
        </p:grpSpPr>
        <p:sp>
          <p:nvSpPr>
            <p:cNvPr name="Freeform 4" id="4"/>
            <p:cNvSpPr/>
            <p:nvPr/>
          </p:nvSpPr>
          <p:spPr>
            <a:xfrm flipH="false" flipV="false" rot="0">
              <a:off x="0" y="0"/>
              <a:ext cx="1682683" cy="357121"/>
            </a:xfrm>
            <a:custGeom>
              <a:avLst/>
              <a:gdLst/>
              <a:ahLst/>
              <a:cxnLst/>
              <a:rect r="r" b="b" t="t" l="l"/>
              <a:pathLst>
                <a:path h="357121" w="1682683">
                  <a:moveTo>
                    <a:pt x="121177" y="0"/>
                  </a:moveTo>
                  <a:lnTo>
                    <a:pt x="1561506" y="0"/>
                  </a:lnTo>
                  <a:cubicBezTo>
                    <a:pt x="1593644" y="0"/>
                    <a:pt x="1624466" y="12767"/>
                    <a:pt x="1647192" y="35492"/>
                  </a:cubicBezTo>
                  <a:cubicBezTo>
                    <a:pt x="1669916" y="58217"/>
                    <a:pt x="1682683" y="89039"/>
                    <a:pt x="1682683" y="121177"/>
                  </a:cubicBezTo>
                  <a:lnTo>
                    <a:pt x="1682683" y="235944"/>
                  </a:lnTo>
                  <a:cubicBezTo>
                    <a:pt x="1682683" y="268082"/>
                    <a:pt x="1669916" y="298904"/>
                    <a:pt x="1647192" y="321629"/>
                  </a:cubicBezTo>
                  <a:cubicBezTo>
                    <a:pt x="1624466" y="344354"/>
                    <a:pt x="1593644" y="357121"/>
                    <a:pt x="1561506" y="357121"/>
                  </a:cubicBezTo>
                  <a:lnTo>
                    <a:pt x="121177" y="357121"/>
                  </a:lnTo>
                  <a:cubicBezTo>
                    <a:pt x="89039" y="357121"/>
                    <a:pt x="58217" y="344354"/>
                    <a:pt x="35492" y="321629"/>
                  </a:cubicBezTo>
                  <a:cubicBezTo>
                    <a:pt x="12767" y="298904"/>
                    <a:pt x="0" y="268082"/>
                    <a:pt x="0" y="235944"/>
                  </a:cubicBezTo>
                  <a:lnTo>
                    <a:pt x="0" y="121177"/>
                  </a:lnTo>
                  <a:cubicBezTo>
                    <a:pt x="0" y="89039"/>
                    <a:pt x="12767" y="58217"/>
                    <a:pt x="35492" y="35492"/>
                  </a:cubicBezTo>
                  <a:cubicBezTo>
                    <a:pt x="58217" y="12767"/>
                    <a:pt x="89039" y="0"/>
                    <a:pt x="121177" y="0"/>
                  </a:cubicBezTo>
                  <a:close/>
                </a:path>
              </a:pathLst>
            </a:custGeom>
            <a:solidFill>
              <a:srgbClr val="1D617A"/>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56545" y="3475506"/>
            <a:ext cx="6388938" cy="1355943"/>
            <a:chOff x="0" y="0"/>
            <a:chExt cx="1682683" cy="357121"/>
          </a:xfrm>
        </p:grpSpPr>
        <p:sp>
          <p:nvSpPr>
            <p:cNvPr name="Freeform 7" id="7"/>
            <p:cNvSpPr/>
            <p:nvPr/>
          </p:nvSpPr>
          <p:spPr>
            <a:xfrm flipH="false" flipV="false" rot="0">
              <a:off x="0" y="0"/>
              <a:ext cx="1682683" cy="357121"/>
            </a:xfrm>
            <a:custGeom>
              <a:avLst/>
              <a:gdLst/>
              <a:ahLst/>
              <a:cxnLst/>
              <a:rect r="r" b="b" t="t" l="l"/>
              <a:pathLst>
                <a:path h="357121" w="1682683">
                  <a:moveTo>
                    <a:pt x="121177" y="0"/>
                  </a:moveTo>
                  <a:lnTo>
                    <a:pt x="1561506" y="0"/>
                  </a:lnTo>
                  <a:cubicBezTo>
                    <a:pt x="1593644" y="0"/>
                    <a:pt x="1624466" y="12767"/>
                    <a:pt x="1647192" y="35492"/>
                  </a:cubicBezTo>
                  <a:cubicBezTo>
                    <a:pt x="1669916" y="58217"/>
                    <a:pt x="1682683" y="89039"/>
                    <a:pt x="1682683" y="121177"/>
                  </a:cubicBezTo>
                  <a:lnTo>
                    <a:pt x="1682683" y="235944"/>
                  </a:lnTo>
                  <a:cubicBezTo>
                    <a:pt x="1682683" y="268082"/>
                    <a:pt x="1669916" y="298904"/>
                    <a:pt x="1647192" y="321629"/>
                  </a:cubicBezTo>
                  <a:cubicBezTo>
                    <a:pt x="1624466" y="344354"/>
                    <a:pt x="1593644" y="357121"/>
                    <a:pt x="1561506" y="357121"/>
                  </a:cubicBezTo>
                  <a:lnTo>
                    <a:pt x="121177" y="357121"/>
                  </a:lnTo>
                  <a:cubicBezTo>
                    <a:pt x="89039" y="357121"/>
                    <a:pt x="58217" y="344354"/>
                    <a:pt x="35492" y="321629"/>
                  </a:cubicBezTo>
                  <a:cubicBezTo>
                    <a:pt x="12767" y="298904"/>
                    <a:pt x="0" y="268082"/>
                    <a:pt x="0" y="235944"/>
                  </a:cubicBezTo>
                  <a:lnTo>
                    <a:pt x="0" y="121177"/>
                  </a:lnTo>
                  <a:cubicBezTo>
                    <a:pt x="0" y="89039"/>
                    <a:pt x="12767" y="58217"/>
                    <a:pt x="35492" y="35492"/>
                  </a:cubicBezTo>
                  <a:cubicBezTo>
                    <a:pt x="58217" y="12767"/>
                    <a:pt x="89039" y="0"/>
                    <a:pt x="121177" y="0"/>
                  </a:cubicBezTo>
                  <a:close/>
                </a:path>
              </a:pathLst>
            </a:custGeom>
            <a:solidFill>
              <a:srgbClr val="1D617A"/>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56545" y="5616973"/>
            <a:ext cx="6388938" cy="1355943"/>
            <a:chOff x="0" y="0"/>
            <a:chExt cx="1682683" cy="357121"/>
          </a:xfrm>
        </p:grpSpPr>
        <p:sp>
          <p:nvSpPr>
            <p:cNvPr name="Freeform 10" id="10"/>
            <p:cNvSpPr/>
            <p:nvPr/>
          </p:nvSpPr>
          <p:spPr>
            <a:xfrm flipH="false" flipV="false" rot="0">
              <a:off x="0" y="0"/>
              <a:ext cx="1682683" cy="357121"/>
            </a:xfrm>
            <a:custGeom>
              <a:avLst/>
              <a:gdLst/>
              <a:ahLst/>
              <a:cxnLst/>
              <a:rect r="r" b="b" t="t" l="l"/>
              <a:pathLst>
                <a:path h="357121" w="1682683">
                  <a:moveTo>
                    <a:pt x="121177" y="0"/>
                  </a:moveTo>
                  <a:lnTo>
                    <a:pt x="1561506" y="0"/>
                  </a:lnTo>
                  <a:cubicBezTo>
                    <a:pt x="1593644" y="0"/>
                    <a:pt x="1624466" y="12767"/>
                    <a:pt x="1647192" y="35492"/>
                  </a:cubicBezTo>
                  <a:cubicBezTo>
                    <a:pt x="1669916" y="58217"/>
                    <a:pt x="1682683" y="89039"/>
                    <a:pt x="1682683" y="121177"/>
                  </a:cubicBezTo>
                  <a:lnTo>
                    <a:pt x="1682683" y="235944"/>
                  </a:lnTo>
                  <a:cubicBezTo>
                    <a:pt x="1682683" y="268082"/>
                    <a:pt x="1669916" y="298904"/>
                    <a:pt x="1647192" y="321629"/>
                  </a:cubicBezTo>
                  <a:cubicBezTo>
                    <a:pt x="1624466" y="344354"/>
                    <a:pt x="1593644" y="357121"/>
                    <a:pt x="1561506" y="357121"/>
                  </a:cubicBezTo>
                  <a:lnTo>
                    <a:pt x="121177" y="357121"/>
                  </a:lnTo>
                  <a:cubicBezTo>
                    <a:pt x="89039" y="357121"/>
                    <a:pt x="58217" y="344354"/>
                    <a:pt x="35492" y="321629"/>
                  </a:cubicBezTo>
                  <a:cubicBezTo>
                    <a:pt x="12767" y="298904"/>
                    <a:pt x="0" y="268082"/>
                    <a:pt x="0" y="235944"/>
                  </a:cubicBezTo>
                  <a:lnTo>
                    <a:pt x="0" y="121177"/>
                  </a:lnTo>
                  <a:cubicBezTo>
                    <a:pt x="0" y="89039"/>
                    <a:pt x="12767" y="58217"/>
                    <a:pt x="35492" y="35492"/>
                  </a:cubicBezTo>
                  <a:cubicBezTo>
                    <a:pt x="58217" y="12767"/>
                    <a:pt x="89039" y="0"/>
                    <a:pt x="121177" y="0"/>
                  </a:cubicBezTo>
                  <a:close/>
                </a:path>
              </a:pathLst>
            </a:custGeom>
            <a:solidFill>
              <a:srgbClr val="1D617A"/>
            </a:solidFill>
          </p:spPr>
        </p:sp>
        <p:sp>
          <p:nvSpPr>
            <p:cNvPr name="TextBox 11" id="11"/>
            <p:cNvSpPr txBox="true"/>
            <p:nvPr/>
          </p:nvSpPr>
          <p:spPr>
            <a:xfrm>
              <a:off x="0" y="-57150"/>
              <a:ext cx="812800" cy="869950"/>
            </a:xfrm>
            <a:prstGeom prst="rect">
              <a:avLst/>
            </a:prstGeom>
          </p:spPr>
          <p:txBody>
            <a:bodyPr anchor="ctr" rtlCol="false" tIns="50800" lIns="50800" bIns="50800" rIns="50800"/>
            <a:lstStyle/>
            <a:p>
              <a:pPr algn="l" marL="0" indent="0" lvl="0">
                <a:lnSpc>
                  <a:spcPts val="3220"/>
                </a:lnSpc>
                <a:spcBef>
                  <a:spcPct val="0"/>
                </a:spcBef>
              </a:pPr>
            </a:p>
          </p:txBody>
        </p:sp>
      </p:grpSp>
      <p:grpSp>
        <p:nvGrpSpPr>
          <p:cNvPr name="Group 12" id="12"/>
          <p:cNvGrpSpPr/>
          <p:nvPr/>
        </p:nvGrpSpPr>
        <p:grpSpPr>
          <a:xfrm rot="0">
            <a:off x="1028700" y="1338514"/>
            <a:ext cx="1360417" cy="1360417"/>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060C6"/>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028700" y="3475506"/>
            <a:ext cx="1360417" cy="1360417"/>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060C6"/>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028700" y="5612499"/>
            <a:ext cx="1360417" cy="1360417"/>
            <a:chOff x="0" y="0"/>
            <a:chExt cx="812800" cy="812800"/>
          </a:xfrm>
        </p:grpSpPr>
        <p:sp>
          <p:nvSpPr>
            <p:cNvPr name="Freeform 19" id="1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060C6"/>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21" id="21"/>
          <p:cNvSpPr txBox="true"/>
          <p:nvPr/>
        </p:nvSpPr>
        <p:spPr>
          <a:xfrm rot="0">
            <a:off x="10301145" y="3966262"/>
            <a:ext cx="5050406" cy="1311818"/>
          </a:xfrm>
          <a:prstGeom prst="rect">
            <a:avLst/>
          </a:prstGeom>
        </p:spPr>
        <p:txBody>
          <a:bodyPr anchor="t" rtlCol="false" tIns="0" lIns="0" bIns="0" rIns="0">
            <a:spAutoFit/>
          </a:bodyPr>
          <a:lstStyle/>
          <a:p>
            <a:pPr algn="ctr">
              <a:lnSpc>
                <a:spcPts val="10576"/>
              </a:lnSpc>
            </a:pPr>
            <a:r>
              <a:rPr lang="en-US" sz="7554">
                <a:solidFill>
                  <a:srgbClr val="FFFFFF"/>
                </a:solidFill>
                <a:latin typeface="Repo Black"/>
              </a:rPr>
              <a:t>Contenido</a:t>
            </a:r>
          </a:p>
        </p:txBody>
      </p:sp>
      <p:sp>
        <p:nvSpPr>
          <p:cNvPr name="TextBox 22" id="22"/>
          <p:cNvSpPr txBox="true"/>
          <p:nvPr/>
        </p:nvSpPr>
        <p:spPr>
          <a:xfrm rot="0">
            <a:off x="1405073" y="1502561"/>
            <a:ext cx="607671" cy="906145"/>
          </a:xfrm>
          <a:prstGeom prst="rect">
            <a:avLst/>
          </a:prstGeom>
        </p:spPr>
        <p:txBody>
          <a:bodyPr anchor="t" rtlCol="false" tIns="0" lIns="0" bIns="0" rIns="0">
            <a:spAutoFit/>
          </a:bodyPr>
          <a:lstStyle/>
          <a:p>
            <a:pPr algn="ctr">
              <a:lnSpc>
                <a:spcPts val="7279"/>
              </a:lnSpc>
            </a:pPr>
            <a:r>
              <a:rPr lang="en-US" sz="5199">
                <a:solidFill>
                  <a:srgbClr val="FFFFFF"/>
                </a:solidFill>
                <a:latin typeface="Repo Black"/>
              </a:rPr>
              <a:t>1</a:t>
            </a:r>
          </a:p>
        </p:txBody>
      </p:sp>
      <p:sp>
        <p:nvSpPr>
          <p:cNvPr name="TextBox 23" id="23"/>
          <p:cNvSpPr txBox="true"/>
          <p:nvPr/>
        </p:nvSpPr>
        <p:spPr>
          <a:xfrm rot="0">
            <a:off x="1405073" y="3617964"/>
            <a:ext cx="607671" cy="906145"/>
          </a:xfrm>
          <a:prstGeom prst="rect">
            <a:avLst/>
          </a:prstGeom>
        </p:spPr>
        <p:txBody>
          <a:bodyPr anchor="t" rtlCol="false" tIns="0" lIns="0" bIns="0" rIns="0">
            <a:spAutoFit/>
          </a:bodyPr>
          <a:lstStyle/>
          <a:p>
            <a:pPr algn="ctr">
              <a:lnSpc>
                <a:spcPts val="7279"/>
              </a:lnSpc>
            </a:pPr>
            <a:r>
              <a:rPr lang="en-US" sz="5199">
                <a:solidFill>
                  <a:srgbClr val="FFFFFF"/>
                </a:solidFill>
                <a:latin typeface="Repo Black"/>
              </a:rPr>
              <a:t>2</a:t>
            </a:r>
          </a:p>
        </p:txBody>
      </p:sp>
      <p:sp>
        <p:nvSpPr>
          <p:cNvPr name="TextBox 24" id="24"/>
          <p:cNvSpPr txBox="true"/>
          <p:nvPr/>
        </p:nvSpPr>
        <p:spPr>
          <a:xfrm rot="0">
            <a:off x="1405073" y="5788423"/>
            <a:ext cx="607671" cy="906145"/>
          </a:xfrm>
          <a:prstGeom prst="rect">
            <a:avLst/>
          </a:prstGeom>
        </p:spPr>
        <p:txBody>
          <a:bodyPr anchor="t" rtlCol="false" tIns="0" lIns="0" bIns="0" rIns="0">
            <a:spAutoFit/>
          </a:bodyPr>
          <a:lstStyle/>
          <a:p>
            <a:pPr algn="ctr">
              <a:lnSpc>
                <a:spcPts val="7279"/>
              </a:lnSpc>
            </a:pPr>
            <a:r>
              <a:rPr lang="en-US" sz="5199">
                <a:solidFill>
                  <a:srgbClr val="FFFFFF"/>
                </a:solidFill>
                <a:latin typeface="Repo Black"/>
              </a:rPr>
              <a:t>3</a:t>
            </a:r>
          </a:p>
        </p:txBody>
      </p:sp>
      <p:sp>
        <p:nvSpPr>
          <p:cNvPr name="TextBox 25" id="25"/>
          <p:cNvSpPr txBox="true"/>
          <p:nvPr/>
        </p:nvSpPr>
        <p:spPr>
          <a:xfrm rot="0">
            <a:off x="2620361" y="1467319"/>
            <a:ext cx="4570370" cy="1005205"/>
          </a:xfrm>
          <a:prstGeom prst="rect">
            <a:avLst/>
          </a:prstGeom>
        </p:spPr>
        <p:txBody>
          <a:bodyPr anchor="t" rtlCol="false" tIns="0" lIns="0" bIns="0" rIns="0">
            <a:spAutoFit/>
          </a:bodyPr>
          <a:lstStyle/>
          <a:p>
            <a:pPr>
              <a:lnSpc>
                <a:spcPts val="3919"/>
              </a:lnSpc>
            </a:pPr>
            <a:r>
              <a:rPr lang="en-US" sz="2799">
                <a:solidFill>
                  <a:srgbClr val="FFFFFF"/>
                </a:solidFill>
                <a:latin typeface="Poppins Semi-Bold"/>
              </a:rPr>
              <a:t>Introducción, objetivos organización.</a:t>
            </a:r>
          </a:p>
        </p:txBody>
      </p:sp>
      <p:sp>
        <p:nvSpPr>
          <p:cNvPr name="TextBox 26" id="26"/>
          <p:cNvSpPr txBox="true"/>
          <p:nvPr/>
        </p:nvSpPr>
        <p:spPr>
          <a:xfrm rot="0">
            <a:off x="2620361" y="3906463"/>
            <a:ext cx="4244175" cy="516890"/>
          </a:xfrm>
          <a:prstGeom prst="rect">
            <a:avLst/>
          </a:prstGeom>
        </p:spPr>
        <p:txBody>
          <a:bodyPr anchor="t" rtlCol="false" tIns="0" lIns="0" bIns="0" rIns="0">
            <a:spAutoFit/>
          </a:bodyPr>
          <a:lstStyle/>
          <a:p>
            <a:pPr algn="l" marL="0" indent="0" lvl="0">
              <a:lnSpc>
                <a:spcPts val="4059"/>
              </a:lnSpc>
              <a:spcBef>
                <a:spcPct val="0"/>
              </a:spcBef>
            </a:pPr>
            <a:r>
              <a:rPr lang="en-US" sz="2899">
                <a:solidFill>
                  <a:srgbClr val="FFFFFF"/>
                </a:solidFill>
                <a:latin typeface="Poppins Semi-Bold"/>
              </a:rPr>
              <a:t>Gráficos, prototipado.</a:t>
            </a:r>
          </a:p>
        </p:txBody>
      </p:sp>
      <p:sp>
        <p:nvSpPr>
          <p:cNvPr name="TextBox 27" id="27"/>
          <p:cNvSpPr txBox="true"/>
          <p:nvPr/>
        </p:nvSpPr>
        <p:spPr>
          <a:xfrm rot="0">
            <a:off x="2620361" y="5738987"/>
            <a:ext cx="4797277" cy="1031240"/>
          </a:xfrm>
          <a:prstGeom prst="rect">
            <a:avLst/>
          </a:prstGeom>
        </p:spPr>
        <p:txBody>
          <a:bodyPr anchor="t" rtlCol="false" tIns="0" lIns="0" bIns="0" rIns="0">
            <a:spAutoFit/>
          </a:bodyPr>
          <a:lstStyle/>
          <a:p>
            <a:pPr>
              <a:lnSpc>
                <a:spcPts val="4059"/>
              </a:lnSpc>
            </a:pPr>
            <a:r>
              <a:rPr lang="en-US" sz="2899">
                <a:solidFill>
                  <a:srgbClr val="FFFFFF"/>
                </a:solidFill>
                <a:latin typeface="Poppins Semi-Bold"/>
              </a:rPr>
              <a:t>Estructura Backend y </a:t>
            </a:r>
          </a:p>
          <a:p>
            <a:pPr algn="l" marL="0" indent="0" lvl="0">
              <a:lnSpc>
                <a:spcPts val="4059"/>
              </a:lnSpc>
              <a:spcBef>
                <a:spcPct val="0"/>
              </a:spcBef>
            </a:pPr>
            <a:r>
              <a:rPr lang="en-US" sz="2899">
                <a:solidFill>
                  <a:srgbClr val="FFFFFF"/>
                </a:solidFill>
                <a:latin typeface="Poppins Semi-Bold"/>
              </a:rPr>
              <a:t>Frontend.</a:t>
            </a:r>
          </a:p>
        </p:txBody>
      </p:sp>
      <p:grpSp>
        <p:nvGrpSpPr>
          <p:cNvPr name="Group 28" id="28"/>
          <p:cNvGrpSpPr/>
          <p:nvPr/>
        </p:nvGrpSpPr>
        <p:grpSpPr>
          <a:xfrm rot="0">
            <a:off x="1028700" y="7592544"/>
            <a:ext cx="6388938" cy="1355943"/>
            <a:chOff x="0" y="0"/>
            <a:chExt cx="1682683" cy="357121"/>
          </a:xfrm>
        </p:grpSpPr>
        <p:sp>
          <p:nvSpPr>
            <p:cNvPr name="Freeform 29" id="29"/>
            <p:cNvSpPr/>
            <p:nvPr/>
          </p:nvSpPr>
          <p:spPr>
            <a:xfrm flipH="false" flipV="false" rot="0">
              <a:off x="0" y="0"/>
              <a:ext cx="1682683" cy="357121"/>
            </a:xfrm>
            <a:custGeom>
              <a:avLst/>
              <a:gdLst/>
              <a:ahLst/>
              <a:cxnLst/>
              <a:rect r="r" b="b" t="t" l="l"/>
              <a:pathLst>
                <a:path h="357121" w="1682683">
                  <a:moveTo>
                    <a:pt x="121177" y="0"/>
                  </a:moveTo>
                  <a:lnTo>
                    <a:pt x="1561506" y="0"/>
                  </a:lnTo>
                  <a:cubicBezTo>
                    <a:pt x="1593644" y="0"/>
                    <a:pt x="1624466" y="12767"/>
                    <a:pt x="1647192" y="35492"/>
                  </a:cubicBezTo>
                  <a:cubicBezTo>
                    <a:pt x="1669916" y="58217"/>
                    <a:pt x="1682683" y="89039"/>
                    <a:pt x="1682683" y="121177"/>
                  </a:cubicBezTo>
                  <a:lnTo>
                    <a:pt x="1682683" y="235944"/>
                  </a:lnTo>
                  <a:cubicBezTo>
                    <a:pt x="1682683" y="268082"/>
                    <a:pt x="1669916" y="298904"/>
                    <a:pt x="1647192" y="321629"/>
                  </a:cubicBezTo>
                  <a:cubicBezTo>
                    <a:pt x="1624466" y="344354"/>
                    <a:pt x="1593644" y="357121"/>
                    <a:pt x="1561506" y="357121"/>
                  </a:cubicBezTo>
                  <a:lnTo>
                    <a:pt x="121177" y="357121"/>
                  </a:lnTo>
                  <a:cubicBezTo>
                    <a:pt x="89039" y="357121"/>
                    <a:pt x="58217" y="344354"/>
                    <a:pt x="35492" y="321629"/>
                  </a:cubicBezTo>
                  <a:cubicBezTo>
                    <a:pt x="12767" y="298904"/>
                    <a:pt x="0" y="268082"/>
                    <a:pt x="0" y="235944"/>
                  </a:cubicBezTo>
                  <a:lnTo>
                    <a:pt x="0" y="121177"/>
                  </a:lnTo>
                  <a:cubicBezTo>
                    <a:pt x="0" y="89039"/>
                    <a:pt x="12767" y="58217"/>
                    <a:pt x="35492" y="35492"/>
                  </a:cubicBezTo>
                  <a:cubicBezTo>
                    <a:pt x="58217" y="12767"/>
                    <a:pt x="89039" y="0"/>
                    <a:pt x="121177" y="0"/>
                  </a:cubicBezTo>
                  <a:close/>
                </a:path>
              </a:pathLst>
            </a:custGeom>
            <a:solidFill>
              <a:srgbClr val="1D617A"/>
            </a:solidFill>
          </p:spPr>
        </p:sp>
        <p:sp>
          <p:nvSpPr>
            <p:cNvPr name="TextBox 30" id="30"/>
            <p:cNvSpPr txBox="true"/>
            <p:nvPr/>
          </p:nvSpPr>
          <p:spPr>
            <a:xfrm>
              <a:off x="0" y="-57150"/>
              <a:ext cx="812800" cy="869950"/>
            </a:xfrm>
            <a:prstGeom prst="rect">
              <a:avLst/>
            </a:prstGeom>
          </p:spPr>
          <p:txBody>
            <a:bodyPr anchor="ctr" rtlCol="false" tIns="50800" lIns="50800" bIns="50800" rIns="50800"/>
            <a:lstStyle/>
            <a:p>
              <a:pPr algn="l" marL="0" indent="0" lvl="0">
                <a:lnSpc>
                  <a:spcPts val="3220"/>
                </a:lnSpc>
                <a:spcBef>
                  <a:spcPct val="0"/>
                </a:spcBef>
              </a:pPr>
            </a:p>
          </p:txBody>
        </p:sp>
      </p:grpSp>
      <p:grpSp>
        <p:nvGrpSpPr>
          <p:cNvPr name="Group 31" id="31"/>
          <p:cNvGrpSpPr/>
          <p:nvPr/>
        </p:nvGrpSpPr>
        <p:grpSpPr>
          <a:xfrm rot="0">
            <a:off x="1028700" y="7588069"/>
            <a:ext cx="1360417" cy="1360417"/>
            <a:chOff x="0" y="0"/>
            <a:chExt cx="812800" cy="812800"/>
          </a:xfrm>
        </p:grpSpPr>
        <p:sp>
          <p:nvSpPr>
            <p:cNvPr name="Freeform 32" id="3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060C6"/>
            </a:solidFill>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34" id="34"/>
          <p:cNvSpPr txBox="true"/>
          <p:nvPr/>
        </p:nvSpPr>
        <p:spPr>
          <a:xfrm rot="0">
            <a:off x="1405073" y="7639666"/>
            <a:ext cx="607671" cy="906145"/>
          </a:xfrm>
          <a:prstGeom prst="rect">
            <a:avLst/>
          </a:prstGeom>
        </p:spPr>
        <p:txBody>
          <a:bodyPr anchor="t" rtlCol="false" tIns="0" lIns="0" bIns="0" rIns="0">
            <a:spAutoFit/>
          </a:bodyPr>
          <a:lstStyle/>
          <a:p>
            <a:pPr algn="ctr">
              <a:lnSpc>
                <a:spcPts val="7279"/>
              </a:lnSpc>
            </a:pPr>
            <a:r>
              <a:rPr lang="en-US" sz="5199">
                <a:solidFill>
                  <a:srgbClr val="FFFFFF"/>
                </a:solidFill>
                <a:latin typeface="Repo Black"/>
              </a:rPr>
              <a:t>4</a:t>
            </a:r>
          </a:p>
        </p:txBody>
      </p:sp>
      <p:sp>
        <p:nvSpPr>
          <p:cNvPr name="TextBox 35" id="35"/>
          <p:cNvSpPr txBox="true"/>
          <p:nvPr/>
        </p:nvSpPr>
        <p:spPr>
          <a:xfrm rot="0">
            <a:off x="2620361" y="8015245"/>
            <a:ext cx="4797277" cy="516890"/>
          </a:xfrm>
          <a:prstGeom prst="rect">
            <a:avLst/>
          </a:prstGeom>
        </p:spPr>
        <p:txBody>
          <a:bodyPr anchor="t" rtlCol="false" tIns="0" lIns="0" bIns="0" rIns="0">
            <a:spAutoFit/>
          </a:bodyPr>
          <a:lstStyle/>
          <a:p>
            <a:pPr algn="l" marL="0" indent="0" lvl="0">
              <a:lnSpc>
                <a:spcPts val="4059"/>
              </a:lnSpc>
              <a:spcBef>
                <a:spcPct val="0"/>
              </a:spcBef>
            </a:pPr>
            <a:r>
              <a:rPr lang="en-US" sz="2899">
                <a:solidFill>
                  <a:srgbClr val="FFFFFF"/>
                </a:solidFill>
                <a:latin typeface="Poppins Semi-Bold"/>
              </a:rPr>
              <a:t>Links y Conclusiones.</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4940584" y="6465400"/>
            <a:ext cx="13347416" cy="0"/>
          </a:xfrm>
          <a:prstGeom prst="line">
            <a:avLst/>
          </a:prstGeom>
          <a:ln cap="flat" w="28575">
            <a:solidFill>
              <a:srgbClr val="FFFFFF"/>
            </a:solidFill>
            <a:prstDash val="solid"/>
            <a:headEnd type="oval" len="lg" w="lg"/>
            <a:tailEnd type="none" len="sm" w="sm"/>
          </a:ln>
        </p:spPr>
      </p:sp>
      <p:sp>
        <p:nvSpPr>
          <p:cNvPr name="AutoShape 3" id="3"/>
          <p:cNvSpPr/>
          <p:nvPr/>
        </p:nvSpPr>
        <p:spPr>
          <a:xfrm rot="0">
            <a:off x="0" y="3285380"/>
            <a:ext cx="13347416" cy="0"/>
          </a:xfrm>
          <a:prstGeom prst="line">
            <a:avLst/>
          </a:prstGeom>
          <a:ln cap="flat" w="28575">
            <a:solidFill>
              <a:srgbClr val="FFFFFF"/>
            </a:solidFill>
            <a:prstDash val="solid"/>
            <a:headEnd type="none" len="sm" w="sm"/>
            <a:tailEnd type="oval" len="lg" w="lg"/>
          </a:ln>
        </p:spPr>
      </p:sp>
      <p:sp>
        <p:nvSpPr>
          <p:cNvPr name="TextBox 4" id="4"/>
          <p:cNvSpPr txBox="true"/>
          <p:nvPr/>
        </p:nvSpPr>
        <p:spPr>
          <a:xfrm rot="0">
            <a:off x="2413184" y="4138060"/>
            <a:ext cx="12318716" cy="1260475"/>
          </a:xfrm>
          <a:prstGeom prst="rect">
            <a:avLst/>
          </a:prstGeom>
        </p:spPr>
        <p:txBody>
          <a:bodyPr anchor="t" rtlCol="false" tIns="0" lIns="0" bIns="0" rIns="0">
            <a:spAutoFit/>
          </a:bodyPr>
          <a:lstStyle/>
          <a:p>
            <a:pPr algn="l">
              <a:lnSpc>
                <a:spcPts val="9200"/>
              </a:lnSpc>
            </a:pPr>
            <a:r>
              <a:rPr lang="en-US" sz="8000" spc="344">
                <a:solidFill>
                  <a:srgbClr val="FFFFFF"/>
                </a:solidFill>
                <a:latin typeface="Poppins Bold"/>
              </a:rPr>
              <a:t>INTRODUCCIÓN</a:t>
            </a:r>
          </a:p>
        </p:txBody>
      </p:sp>
      <p:sp>
        <p:nvSpPr>
          <p:cNvPr name="TextBox 5" id="5"/>
          <p:cNvSpPr txBox="true"/>
          <p:nvPr/>
        </p:nvSpPr>
        <p:spPr>
          <a:xfrm rot="0">
            <a:off x="2413184" y="5449551"/>
            <a:ext cx="8322568" cy="651765"/>
          </a:xfrm>
          <a:prstGeom prst="rect">
            <a:avLst/>
          </a:prstGeom>
        </p:spPr>
        <p:txBody>
          <a:bodyPr anchor="t" rtlCol="false" tIns="0" lIns="0" bIns="0" rIns="0">
            <a:spAutoFit/>
          </a:bodyPr>
          <a:lstStyle/>
          <a:p>
            <a:pPr>
              <a:lnSpc>
                <a:spcPts val="4977"/>
              </a:lnSpc>
            </a:pPr>
            <a:r>
              <a:rPr lang="en-US" sz="3799" spc="75">
                <a:solidFill>
                  <a:srgbClr val="FFFFFF"/>
                </a:solidFill>
                <a:latin typeface="Poppins Bold"/>
              </a:rPr>
              <a:t>NUESTRA METODOLOGÍA</a:t>
            </a:r>
          </a:p>
        </p:txBody>
      </p:sp>
      <p:sp>
        <p:nvSpPr>
          <p:cNvPr name="TextBox 6" id="6"/>
          <p:cNvSpPr txBox="true"/>
          <p:nvPr/>
        </p:nvSpPr>
        <p:spPr>
          <a:xfrm rot="0">
            <a:off x="442957" y="3692871"/>
            <a:ext cx="1728747" cy="2550719"/>
          </a:xfrm>
          <a:prstGeom prst="rect">
            <a:avLst/>
          </a:prstGeom>
        </p:spPr>
        <p:txBody>
          <a:bodyPr anchor="t" rtlCol="false" tIns="0" lIns="0" bIns="0" rIns="0">
            <a:spAutoFit/>
          </a:bodyPr>
          <a:lstStyle/>
          <a:p>
            <a:pPr algn="ctr">
              <a:lnSpc>
                <a:spcPts val="18616"/>
              </a:lnSpc>
            </a:pPr>
            <a:r>
              <a:rPr lang="en-US" sz="16188" spc="696">
                <a:solidFill>
                  <a:srgbClr val="FFFFFF"/>
                </a:solidFill>
                <a:latin typeface="Poppins Bold"/>
              </a:rPr>
              <a:t>1</a:t>
            </a:r>
          </a:p>
        </p:txBody>
      </p:sp>
      <p:sp>
        <p:nvSpPr>
          <p:cNvPr name="AutoShape 7" id="7"/>
          <p:cNvSpPr/>
          <p:nvPr/>
        </p:nvSpPr>
        <p:spPr>
          <a:xfrm rot="0">
            <a:off x="1732555" y="5114925"/>
            <a:ext cx="439149" cy="0"/>
          </a:xfrm>
          <a:prstGeom prst="line">
            <a:avLst/>
          </a:prstGeom>
          <a:ln cap="flat" w="19050">
            <a:solidFill>
              <a:srgbClr val="FFFFFF"/>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32398" y="-196218"/>
            <a:ext cx="18439448" cy="10843297"/>
            <a:chOff x="0" y="0"/>
            <a:chExt cx="4856480" cy="2855848"/>
          </a:xfrm>
        </p:grpSpPr>
        <p:sp>
          <p:nvSpPr>
            <p:cNvPr name="Freeform 3" id="3"/>
            <p:cNvSpPr/>
            <p:nvPr/>
          </p:nvSpPr>
          <p:spPr>
            <a:xfrm flipH="false" flipV="false" rot="0">
              <a:off x="0" y="0"/>
              <a:ext cx="4856480" cy="2855848"/>
            </a:xfrm>
            <a:custGeom>
              <a:avLst/>
              <a:gdLst/>
              <a:ahLst/>
              <a:cxnLst/>
              <a:rect r="r" b="b" t="t" l="l"/>
              <a:pathLst>
                <a:path h="2855848" w="4856480">
                  <a:moveTo>
                    <a:pt x="0" y="0"/>
                  </a:moveTo>
                  <a:lnTo>
                    <a:pt x="4856480" y="0"/>
                  </a:lnTo>
                  <a:lnTo>
                    <a:pt x="4856480" y="2855848"/>
                  </a:lnTo>
                  <a:lnTo>
                    <a:pt x="0" y="2855848"/>
                  </a:lnTo>
                  <a:close/>
                </a:path>
              </a:pathLst>
            </a:custGeom>
            <a:solidFill>
              <a:srgbClr val="132232"/>
            </a:solidFill>
          </p:spPr>
        </p:sp>
        <p:sp>
          <p:nvSpPr>
            <p:cNvPr name="TextBox 4" id="4"/>
            <p:cNvSpPr txBox="true"/>
            <p:nvPr/>
          </p:nvSpPr>
          <p:spPr>
            <a:xfrm>
              <a:off x="0" y="-38100"/>
              <a:ext cx="812800" cy="850900"/>
            </a:xfrm>
            <a:prstGeom prst="rect">
              <a:avLst/>
            </a:prstGeom>
          </p:spPr>
          <p:txBody>
            <a:bodyPr anchor="ctr" rtlCol="false" tIns="114300" lIns="114300" bIns="114300" rIns="114300"/>
            <a:lstStyle/>
            <a:p>
              <a:pPr algn="ctr">
                <a:lnSpc>
                  <a:spcPts val="2659"/>
                </a:lnSpc>
              </a:pPr>
            </a:p>
          </p:txBody>
        </p:sp>
      </p:grpSp>
      <p:grpSp>
        <p:nvGrpSpPr>
          <p:cNvPr name="Group 5" id="5"/>
          <p:cNvGrpSpPr/>
          <p:nvPr/>
        </p:nvGrpSpPr>
        <p:grpSpPr>
          <a:xfrm rot="0">
            <a:off x="-510641" y="8938307"/>
            <a:ext cx="7267611" cy="706857"/>
            <a:chOff x="0" y="0"/>
            <a:chExt cx="779691" cy="75834"/>
          </a:xfrm>
        </p:grpSpPr>
        <p:sp>
          <p:nvSpPr>
            <p:cNvPr name="Freeform 6" id="6"/>
            <p:cNvSpPr/>
            <p:nvPr/>
          </p:nvSpPr>
          <p:spPr>
            <a:xfrm flipH="false" flipV="false" rot="0">
              <a:off x="0" y="0"/>
              <a:ext cx="779691" cy="75834"/>
            </a:xfrm>
            <a:custGeom>
              <a:avLst/>
              <a:gdLst/>
              <a:ahLst/>
              <a:cxnLst/>
              <a:rect r="r" b="b" t="t" l="l"/>
              <a:pathLst>
                <a:path h="75834" w="779691">
                  <a:moveTo>
                    <a:pt x="37917" y="0"/>
                  </a:moveTo>
                  <a:lnTo>
                    <a:pt x="741774" y="0"/>
                  </a:lnTo>
                  <a:cubicBezTo>
                    <a:pt x="762715" y="0"/>
                    <a:pt x="779691" y="16976"/>
                    <a:pt x="779691" y="37917"/>
                  </a:cubicBezTo>
                  <a:lnTo>
                    <a:pt x="779691" y="37917"/>
                  </a:lnTo>
                  <a:cubicBezTo>
                    <a:pt x="779691" y="47973"/>
                    <a:pt x="775696" y="57617"/>
                    <a:pt x="768585" y="64728"/>
                  </a:cubicBezTo>
                  <a:cubicBezTo>
                    <a:pt x="761474" y="71839"/>
                    <a:pt x="751830" y="75834"/>
                    <a:pt x="741774" y="75834"/>
                  </a:cubicBezTo>
                  <a:lnTo>
                    <a:pt x="37917" y="75834"/>
                  </a:lnTo>
                  <a:cubicBezTo>
                    <a:pt x="27861" y="75834"/>
                    <a:pt x="18216" y="71839"/>
                    <a:pt x="11106" y="64728"/>
                  </a:cubicBezTo>
                  <a:cubicBezTo>
                    <a:pt x="3995" y="57617"/>
                    <a:pt x="0" y="47973"/>
                    <a:pt x="0" y="37917"/>
                  </a:cubicBezTo>
                  <a:lnTo>
                    <a:pt x="0" y="37917"/>
                  </a:lnTo>
                  <a:cubicBezTo>
                    <a:pt x="0" y="27861"/>
                    <a:pt x="3995" y="18216"/>
                    <a:pt x="11106" y="11106"/>
                  </a:cubicBezTo>
                  <a:cubicBezTo>
                    <a:pt x="18216" y="3995"/>
                    <a:pt x="27861" y="0"/>
                    <a:pt x="37917" y="0"/>
                  </a:cubicBezTo>
                  <a:close/>
                </a:path>
              </a:pathLst>
            </a:custGeom>
            <a:solidFill>
              <a:srgbClr val="000000"/>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29784" y="9258300"/>
            <a:ext cx="7333462" cy="687763"/>
            <a:chOff x="0" y="0"/>
            <a:chExt cx="786755" cy="73785"/>
          </a:xfrm>
        </p:grpSpPr>
        <p:sp>
          <p:nvSpPr>
            <p:cNvPr name="Freeform 9" id="9"/>
            <p:cNvSpPr/>
            <p:nvPr/>
          </p:nvSpPr>
          <p:spPr>
            <a:xfrm flipH="false" flipV="false" rot="0">
              <a:off x="0" y="0"/>
              <a:ext cx="786755" cy="73785"/>
            </a:xfrm>
            <a:custGeom>
              <a:avLst/>
              <a:gdLst/>
              <a:ahLst/>
              <a:cxnLst/>
              <a:rect r="r" b="b" t="t" l="l"/>
              <a:pathLst>
                <a:path h="73785" w="786755">
                  <a:moveTo>
                    <a:pt x="36893" y="0"/>
                  </a:moveTo>
                  <a:lnTo>
                    <a:pt x="749863" y="0"/>
                  </a:lnTo>
                  <a:cubicBezTo>
                    <a:pt x="770238" y="0"/>
                    <a:pt x="786755" y="16517"/>
                    <a:pt x="786755" y="36893"/>
                  </a:cubicBezTo>
                  <a:lnTo>
                    <a:pt x="786755" y="36893"/>
                  </a:lnTo>
                  <a:cubicBezTo>
                    <a:pt x="786755" y="46677"/>
                    <a:pt x="782869" y="56061"/>
                    <a:pt x="775950" y="62980"/>
                  </a:cubicBezTo>
                  <a:cubicBezTo>
                    <a:pt x="769031" y="69898"/>
                    <a:pt x="759647" y="73785"/>
                    <a:pt x="749863" y="73785"/>
                  </a:cubicBezTo>
                  <a:lnTo>
                    <a:pt x="36893" y="73785"/>
                  </a:lnTo>
                  <a:cubicBezTo>
                    <a:pt x="16517" y="73785"/>
                    <a:pt x="0" y="57268"/>
                    <a:pt x="0" y="36893"/>
                  </a:cubicBezTo>
                  <a:lnTo>
                    <a:pt x="0" y="36893"/>
                  </a:lnTo>
                  <a:cubicBezTo>
                    <a:pt x="0" y="16517"/>
                    <a:pt x="16517" y="0"/>
                    <a:pt x="36893" y="0"/>
                  </a:cubicBezTo>
                  <a:close/>
                </a:path>
              </a:pathLst>
            </a:custGeom>
            <a:solidFill>
              <a:srgbClr val="737373"/>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237026" y="1889097"/>
            <a:ext cx="16022274" cy="6182211"/>
          </a:xfrm>
          <a:prstGeom prst="rect">
            <a:avLst/>
          </a:prstGeom>
        </p:spPr>
        <p:txBody>
          <a:bodyPr anchor="t" rtlCol="false" tIns="0" lIns="0" bIns="0" rIns="0">
            <a:spAutoFit/>
          </a:bodyPr>
          <a:lstStyle/>
          <a:p>
            <a:pPr>
              <a:lnSpc>
                <a:spcPts val="7099"/>
              </a:lnSpc>
            </a:pPr>
            <a:r>
              <a:rPr lang="en-US" sz="3169">
                <a:solidFill>
                  <a:srgbClr val="FFFFFF"/>
                </a:solidFill>
                <a:latin typeface="Poppins"/>
              </a:rPr>
              <a:t> </a:t>
            </a:r>
            <a:r>
              <a:rPr lang="en-US" sz="3169">
                <a:solidFill>
                  <a:srgbClr val="FFFFFF"/>
                </a:solidFill>
                <a:latin typeface="Poppins Light"/>
              </a:rPr>
              <a:t>A continuación se presenta el proceso de desarrollo del trabajo final del curso de programación web, utilizando la popular biblioteca de JavaScript, React. </a:t>
            </a:r>
          </a:p>
          <a:p>
            <a:pPr>
              <a:lnSpc>
                <a:spcPts val="7099"/>
              </a:lnSpc>
            </a:pPr>
            <a:r>
              <a:rPr lang="en-US" sz="3169">
                <a:solidFill>
                  <a:srgbClr val="FFFFFF"/>
                </a:solidFill>
                <a:latin typeface="Poppins Light"/>
              </a:rPr>
              <a:t> Se nos han presentado diversos desafíos, desde la implementación de componentes reutilizables hasta la integración con una base de datos en tiempo real. </a:t>
            </a:r>
          </a:p>
          <a:p>
            <a:pPr>
              <a:lnSpc>
                <a:spcPts val="7099"/>
              </a:lnSpc>
            </a:pPr>
            <a:r>
              <a:rPr lang="en-US" sz="3169">
                <a:solidFill>
                  <a:srgbClr val="FFFFFF"/>
                </a:solidFill>
                <a:latin typeface="Poppins Light"/>
              </a:rPr>
              <a:t> Además, de la experiencia de trabajar en colaboración, y aprender de las soluciones creativas que encontramos para superar los obstáculos.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710071" y="3948059"/>
            <a:ext cx="5355195" cy="6017962"/>
            <a:chOff x="0" y="0"/>
            <a:chExt cx="922519" cy="1036692"/>
          </a:xfrm>
        </p:grpSpPr>
        <p:sp>
          <p:nvSpPr>
            <p:cNvPr name="Freeform 3" id="3"/>
            <p:cNvSpPr/>
            <p:nvPr/>
          </p:nvSpPr>
          <p:spPr>
            <a:xfrm flipH="false" flipV="false" rot="0">
              <a:off x="0" y="0"/>
              <a:ext cx="922519" cy="1036692"/>
            </a:xfrm>
            <a:custGeom>
              <a:avLst/>
              <a:gdLst/>
              <a:ahLst/>
              <a:cxnLst/>
              <a:rect r="r" b="b" t="t" l="l"/>
              <a:pathLst>
                <a:path h="1036692" w="922519">
                  <a:moveTo>
                    <a:pt x="111895" y="0"/>
                  </a:moveTo>
                  <a:lnTo>
                    <a:pt x="810624" y="0"/>
                  </a:lnTo>
                  <a:cubicBezTo>
                    <a:pt x="840301" y="0"/>
                    <a:pt x="868762" y="11789"/>
                    <a:pt x="889746" y="32773"/>
                  </a:cubicBezTo>
                  <a:cubicBezTo>
                    <a:pt x="910731" y="53758"/>
                    <a:pt x="922519" y="82219"/>
                    <a:pt x="922519" y="111895"/>
                  </a:cubicBezTo>
                  <a:lnTo>
                    <a:pt x="922519" y="924797"/>
                  </a:lnTo>
                  <a:cubicBezTo>
                    <a:pt x="922519" y="954473"/>
                    <a:pt x="910731" y="982934"/>
                    <a:pt x="889746" y="1003918"/>
                  </a:cubicBezTo>
                  <a:cubicBezTo>
                    <a:pt x="868762" y="1024903"/>
                    <a:pt x="840301" y="1036692"/>
                    <a:pt x="810624" y="1036692"/>
                  </a:cubicBezTo>
                  <a:lnTo>
                    <a:pt x="111895" y="1036692"/>
                  </a:lnTo>
                  <a:cubicBezTo>
                    <a:pt x="82219" y="1036692"/>
                    <a:pt x="53758" y="1024903"/>
                    <a:pt x="32773" y="1003918"/>
                  </a:cubicBezTo>
                  <a:cubicBezTo>
                    <a:pt x="11789" y="982934"/>
                    <a:pt x="0" y="954473"/>
                    <a:pt x="0" y="924797"/>
                  </a:cubicBezTo>
                  <a:lnTo>
                    <a:pt x="0" y="111895"/>
                  </a:lnTo>
                  <a:cubicBezTo>
                    <a:pt x="0" y="82219"/>
                    <a:pt x="11789" y="53758"/>
                    <a:pt x="32773" y="32773"/>
                  </a:cubicBezTo>
                  <a:cubicBezTo>
                    <a:pt x="53758" y="11789"/>
                    <a:pt x="82219" y="0"/>
                    <a:pt x="111895" y="0"/>
                  </a:cubicBezTo>
                  <a:close/>
                </a:path>
              </a:pathLst>
            </a:custGeom>
            <a:solidFill>
              <a:srgbClr val="1D617A"/>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473332" y="3948059"/>
            <a:ext cx="5365698" cy="6017962"/>
            <a:chOff x="0" y="0"/>
            <a:chExt cx="924329" cy="1036692"/>
          </a:xfrm>
        </p:grpSpPr>
        <p:sp>
          <p:nvSpPr>
            <p:cNvPr name="Freeform 6" id="6"/>
            <p:cNvSpPr/>
            <p:nvPr/>
          </p:nvSpPr>
          <p:spPr>
            <a:xfrm flipH="false" flipV="false" rot="0">
              <a:off x="0" y="0"/>
              <a:ext cx="924329" cy="1036692"/>
            </a:xfrm>
            <a:custGeom>
              <a:avLst/>
              <a:gdLst/>
              <a:ahLst/>
              <a:cxnLst/>
              <a:rect r="r" b="b" t="t" l="l"/>
              <a:pathLst>
                <a:path h="1036692" w="924329">
                  <a:moveTo>
                    <a:pt x="111676" y="0"/>
                  </a:moveTo>
                  <a:lnTo>
                    <a:pt x="812652" y="0"/>
                  </a:lnTo>
                  <a:cubicBezTo>
                    <a:pt x="842271" y="0"/>
                    <a:pt x="870676" y="11766"/>
                    <a:pt x="891619" y="32709"/>
                  </a:cubicBezTo>
                  <a:cubicBezTo>
                    <a:pt x="912563" y="53653"/>
                    <a:pt x="924329" y="82058"/>
                    <a:pt x="924329" y="111676"/>
                  </a:cubicBezTo>
                  <a:lnTo>
                    <a:pt x="924329" y="925016"/>
                  </a:lnTo>
                  <a:cubicBezTo>
                    <a:pt x="924329" y="954634"/>
                    <a:pt x="912563" y="983039"/>
                    <a:pt x="891619" y="1003983"/>
                  </a:cubicBezTo>
                  <a:cubicBezTo>
                    <a:pt x="870676" y="1024926"/>
                    <a:pt x="842271" y="1036692"/>
                    <a:pt x="812652" y="1036692"/>
                  </a:cubicBezTo>
                  <a:lnTo>
                    <a:pt x="111676" y="1036692"/>
                  </a:lnTo>
                  <a:cubicBezTo>
                    <a:pt x="82058" y="1036692"/>
                    <a:pt x="53653" y="1024926"/>
                    <a:pt x="32709" y="1003983"/>
                  </a:cubicBezTo>
                  <a:cubicBezTo>
                    <a:pt x="11766" y="983039"/>
                    <a:pt x="0" y="954634"/>
                    <a:pt x="0" y="925016"/>
                  </a:cubicBezTo>
                  <a:lnTo>
                    <a:pt x="0" y="111676"/>
                  </a:lnTo>
                  <a:cubicBezTo>
                    <a:pt x="0" y="82058"/>
                    <a:pt x="11766" y="53653"/>
                    <a:pt x="32709" y="32709"/>
                  </a:cubicBezTo>
                  <a:cubicBezTo>
                    <a:pt x="53653" y="11766"/>
                    <a:pt x="82058" y="0"/>
                    <a:pt x="111676" y="0"/>
                  </a:cubicBezTo>
                  <a:close/>
                </a:path>
              </a:pathLst>
            </a:custGeom>
            <a:solidFill>
              <a:srgbClr val="1D617A"/>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541023" y="3948059"/>
            <a:ext cx="5348788" cy="6017962"/>
            <a:chOff x="0" y="0"/>
            <a:chExt cx="921416" cy="1036692"/>
          </a:xfrm>
        </p:grpSpPr>
        <p:sp>
          <p:nvSpPr>
            <p:cNvPr name="Freeform 9" id="9"/>
            <p:cNvSpPr/>
            <p:nvPr/>
          </p:nvSpPr>
          <p:spPr>
            <a:xfrm flipH="false" flipV="false" rot="0">
              <a:off x="0" y="0"/>
              <a:ext cx="921416" cy="1036692"/>
            </a:xfrm>
            <a:custGeom>
              <a:avLst/>
              <a:gdLst/>
              <a:ahLst/>
              <a:cxnLst/>
              <a:rect r="r" b="b" t="t" l="l"/>
              <a:pathLst>
                <a:path h="1036692" w="921416">
                  <a:moveTo>
                    <a:pt x="112029" y="0"/>
                  </a:moveTo>
                  <a:lnTo>
                    <a:pt x="809386" y="0"/>
                  </a:lnTo>
                  <a:cubicBezTo>
                    <a:pt x="871258" y="0"/>
                    <a:pt x="921416" y="50157"/>
                    <a:pt x="921416" y="112029"/>
                  </a:cubicBezTo>
                  <a:lnTo>
                    <a:pt x="921416" y="924662"/>
                  </a:lnTo>
                  <a:cubicBezTo>
                    <a:pt x="921416" y="986535"/>
                    <a:pt x="871258" y="1036692"/>
                    <a:pt x="809386" y="1036692"/>
                  </a:cubicBezTo>
                  <a:lnTo>
                    <a:pt x="112029" y="1036692"/>
                  </a:lnTo>
                  <a:cubicBezTo>
                    <a:pt x="50157" y="1036692"/>
                    <a:pt x="0" y="986535"/>
                    <a:pt x="0" y="924662"/>
                  </a:cubicBezTo>
                  <a:lnTo>
                    <a:pt x="0" y="112029"/>
                  </a:lnTo>
                  <a:cubicBezTo>
                    <a:pt x="0" y="50157"/>
                    <a:pt x="50157" y="0"/>
                    <a:pt x="112029" y="0"/>
                  </a:cubicBezTo>
                  <a:close/>
                </a:path>
              </a:pathLst>
            </a:custGeom>
            <a:solidFill>
              <a:srgbClr val="1D617A"/>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88808" y="-249625"/>
            <a:ext cx="20089978" cy="2906729"/>
            <a:chOff x="0" y="0"/>
            <a:chExt cx="5291188" cy="765558"/>
          </a:xfrm>
        </p:grpSpPr>
        <p:sp>
          <p:nvSpPr>
            <p:cNvPr name="Freeform 12" id="12"/>
            <p:cNvSpPr/>
            <p:nvPr/>
          </p:nvSpPr>
          <p:spPr>
            <a:xfrm flipH="false" flipV="false" rot="0">
              <a:off x="0" y="0"/>
              <a:ext cx="5291187" cy="765558"/>
            </a:xfrm>
            <a:custGeom>
              <a:avLst/>
              <a:gdLst/>
              <a:ahLst/>
              <a:cxnLst/>
              <a:rect r="r" b="b" t="t" l="l"/>
              <a:pathLst>
                <a:path h="765558" w="5291187">
                  <a:moveTo>
                    <a:pt x="0" y="0"/>
                  </a:moveTo>
                  <a:lnTo>
                    <a:pt x="5291187" y="0"/>
                  </a:lnTo>
                  <a:lnTo>
                    <a:pt x="5291187" y="765558"/>
                  </a:lnTo>
                  <a:lnTo>
                    <a:pt x="0" y="765558"/>
                  </a:lnTo>
                  <a:close/>
                </a:path>
              </a:pathLst>
            </a:custGeom>
            <a:solidFill>
              <a:srgbClr val="132232"/>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028700" y="2904753"/>
            <a:ext cx="5036566" cy="655954"/>
          </a:xfrm>
          <a:prstGeom prst="rect">
            <a:avLst/>
          </a:prstGeom>
        </p:spPr>
        <p:txBody>
          <a:bodyPr anchor="t" rtlCol="false" tIns="0" lIns="0" bIns="0" rIns="0">
            <a:spAutoFit/>
          </a:bodyPr>
          <a:lstStyle/>
          <a:p>
            <a:pPr algn="ctr">
              <a:lnSpc>
                <a:spcPts val="5320"/>
              </a:lnSpc>
            </a:pPr>
            <a:r>
              <a:rPr lang="en-US" sz="3800">
                <a:solidFill>
                  <a:srgbClr val="FFFFFF"/>
                </a:solidFill>
                <a:latin typeface="Repo Bold"/>
              </a:rPr>
              <a:t>Relevancia y utilidad</a:t>
            </a:r>
          </a:p>
        </p:txBody>
      </p:sp>
      <p:sp>
        <p:nvSpPr>
          <p:cNvPr name="TextBox 15" id="15"/>
          <p:cNvSpPr txBox="true"/>
          <p:nvPr/>
        </p:nvSpPr>
        <p:spPr>
          <a:xfrm rot="0">
            <a:off x="6784861" y="2904753"/>
            <a:ext cx="4717936" cy="655954"/>
          </a:xfrm>
          <a:prstGeom prst="rect">
            <a:avLst/>
          </a:prstGeom>
        </p:spPr>
        <p:txBody>
          <a:bodyPr anchor="t" rtlCol="false" tIns="0" lIns="0" bIns="0" rIns="0">
            <a:spAutoFit/>
          </a:bodyPr>
          <a:lstStyle/>
          <a:p>
            <a:pPr algn="ctr" marL="0" indent="0" lvl="0">
              <a:lnSpc>
                <a:spcPts val="5320"/>
              </a:lnSpc>
              <a:spcBef>
                <a:spcPct val="0"/>
              </a:spcBef>
            </a:pPr>
            <a:r>
              <a:rPr lang="en-US" sz="3800">
                <a:solidFill>
                  <a:srgbClr val="FFFFFF"/>
                </a:solidFill>
                <a:latin typeface="Repo Bold"/>
              </a:rPr>
              <a:t>Complejidad Técnica</a:t>
            </a:r>
          </a:p>
        </p:txBody>
      </p:sp>
      <p:sp>
        <p:nvSpPr>
          <p:cNvPr name="TextBox 16" id="16"/>
          <p:cNvSpPr txBox="true"/>
          <p:nvPr/>
        </p:nvSpPr>
        <p:spPr>
          <a:xfrm rot="0">
            <a:off x="12541023" y="2904753"/>
            <a:ext cx="4717936" cy="655954"/>
          </a:xfrm>
          <a:prstGeom prst="rect">
            <a:avLst/>
          </a:prstGeom>
        </p:spPr>
        <p:txBody>
          <a:bodyPr anchor="t" rtlCol="false" tIns="0" lIns="0" bIns="0" rIns="0">
            <a:spAutoFit/>
          </a:bodyPr>
          <a:lstStyle/>
          <a:p>
            <a:pPr algn="ctr" marL="0" indent="0" lvl="0">
              <a:lnSpc>
                <a:spcPts val="5320"/>
              </a:lnSpc>
              <a:spcBef>
                <a:spcPct val="0"/>
              </a:spcBef>
            </a:pPr>
            <a:r>
              <a:rPr lang="en-US" sz="3800">
                <a:solidFill>
                  <a:srgbClr val="FFFFFF"/>
                </a:solidFill>
                <a:latin typeface="Repo Bold"/>
              </a:rPr>
              <a:t>Interés Personal</a:t>
            </a:r>
          </a:p>
        </p:txBody>
      </p:sp>
      <p:sp>
        <p:nvSpPr>
          <p:cNvPr name="TextBox 17" id="17"/>
          <p:cNvSpPr txBox="true"/>
          <p:nvPr/>
        </p:nvSpPr>
        <p:spPr>
          <a:xfrm rot="0">
            <a:off x="1028700" y="828675"/>
            <a:ext cx="16230600" cy="1595119"/>
          </a:xfrm>
          <a:prstGeom prst="rect">
            <a:avLst/>
          </a:prstGeom>
        </p:spPr>
        <p:txBody>
          <a:bodyPr anchor="t" rtlCol="false" tIns="0" lIns="0" bIns="0" rIns="0">
            <a:spAutoFit/>
          </a:bodyPr>
          <a:lstStyle/>
          <a:p>
            <a:pPr algn="ctr">
              <a:lnSpc>
                <a:spcPts val="12880"/>
              </a:lnSpc>
            </a:pPr>
            <a:r>
              <a:rPr lang="en-US" sz="9200">
                <a:solidFill>
                  <a:srgbClr val="FFFFFF"/>
                </a:solidFill>
                <a:latin typeface="Repo Black"/>
              </a:rPr>
              <a:t>PRODUCTO</a:t>
            </a:r>
          </a:p>
        </p:txBody>
      </p:sp>
      <p:sp>
        <p:nvSpPr>
          <p:cNvPr name="Freeform 18" id="18"/>
          <p:cNvSpPr/>
          <p:nvPr/>
        </p:nvSpPr>
        <p:spPr>
          <a:xfrm flipH="false" flipV="false" rot="5400000">
            <a:off x="2637958" y="1514721"/>
            <a:ext cx="1499420" cy="1528295"/>
          </a:xfrm>
          <a:custGeom>
            <a:avLst/>
            <a:gdLst/>
            <a:ahLst/>
            <a:cxnLst/>
            <a:rect r="r" b="b" t="t" l="l"/>
            <a:pathLst>
              <a:path h="1528295" w="1499420">
                <a:moveTo>
                  <a:pt x="0" y="0"/>
                </a:moveTo>
                <a:lnTo>
                  <a:pt x="1499420" y="0"/>
                </a:lnTo>
                <a:lnTo>
                  <a:pt x="1499420" y="1528295"/>
                </a:lnTo>
                <a:lnTo>
                  <a:pt x="0" y="1528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5400000">
            <a:off x="14150451" y="1514721"/>
            <a:ext cx="1499420" cy="1528295"/>
          </a:xfrm>
          <a:custGeom>
            <a:avLst/>
            <a:gdLst/>
            <a:ahLst/>
            <a:cxnLst/>
            <a:rect r="r" b="b" t="t" l="l"/>
            <a:pathLst>
              <a:path h="1528295" w="1499420">
                <a:moveTo>
                  <a:pt x="0" y="0"/>
                </a:moveTo>
                <a:lnTo>
                  <a:pt x="1499420" y="0"/>
                </a:lnTo>
                <a:lnTo>
                  <a:pt x="1499420" y="1528295"/>
                </a:lnTo>
                <a:lnTo>
                  <a:pt x="0" y="1528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1228498" y="4236401"/>
            <a:ext cx="4318341" cy="5434965"/>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Poppins Light"/>
              </a:rPr>
              <a:t>Buscamos seleccionar un producto que fuera relevante y útil para los usuarios. Queríamos asegurarnos de que nuestro trabajo final tuviera un propósito y pudiera agregar valor a los usuarios finales. Analizamos diferentes ideas y conceptos, teniendo en cuenta las necesidades y tendencias actuales en el mercado.</a:t>
            </a:r>
          </a:p>
        </p:txBody>
      </p:sp>
      <p:sp>
        <p:nvSpPr>
          <p:cNvPr name="TextBox 21" id="21"/>
          <p:cNvSpPr txBox="true"/>
          <p:nvPr/>
        </p:nvSpPr>
        <p:spPr>
          <a:xfrm rot="0">
            <a:off x="13077983" y="4235450"/>
            <a:ext cx="4129886" cy="5015865"/>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Poppins Light"/>
              </a:rPr>
              <a:t>Cada miembro del equipo compartió sus preferencias e ideas, y tratamos de encontrar un producto que nos apasionara a todos. Creíamos firmemente que trabajar en un proyecto que nos emocionara personalmente nos mantendría motivados y nos permitiría dar lo mejor de nosotros mismos.</a:t>
            </a:r>
            <a:r>
              <a:rPr lang="en-US" sz="2400">
                <a:solidFill>
                  <a:srgbClr val="FFFFFF"/>
                </a:solidFill>
                <a:latin typeface="Poppins Light"/>
              </a:rPr>
              <a:t>.</a:t>
            </a:r>
          </a:p>
        </p:txBody>
      </p:sp>
      <p:sp>
        <p:nvSpPr>
          <p:cNvPr name="TextBox 22" id="22"/>
          <p:cNvSpPr txBox="true"/>
          <p:nvPr/>
        </p:nvSpPr>
        <p:spPr>
          <a:xfrm rot="0">
            <a:off x="6997010" y="4235450"/>
            <a:ext cx="4318341" cy="4596765"/>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Poppins Light"/>
              </a:rPr>
              <a:t> Queríamos un desafío que nos permitiera aplicar los conceptos y habilidades aprendidos durante el curso. Evaluamos la viabilidad técnica de implementar ciertas características y funcionalidades en relación con nuestro nivel de conocimiento y el tiempo disponible para el proyecto.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900137" y="-192262"/>
            <a:ext cx="10487725" cy="10671524"/>
          </a:xfrm>
          <a:custGeom>
            <a:avLst/>
            <a:gdLst/>
            <a:ahLst/>
            <a:cxnLst/>
            <a:rect r="r" b="b" t="t" l="l"/>
            <a:pathLst>
              <a:path h="10671524" w="10487725">
                <a:moveTo>
                  <a:pt x="0" y="0"/>
                </a:moveTo>
                <a:lnTo>
                  <a:pt x="10487726" y="0"/>
                </a:lnTo>
                <a:lnTo>
                  <a:pt x="10487726" y="10671524"/>
                </a:lnTo>
                <a:lnTo>
                  <a:pt x="0" y="10671524"/>
                </a:lnTo>
                <a:lnTo>
                  <a:pt x="0" y="0"/>
                </a:lnTo>
                <a:close/>
              </a:path>
            </a:pathLst>
          </a:custGeom>
          <a:blipFill>
            <a:blip r:embed="rId2"/>
            <a:stretch>
              <a:fillRect l="0" t="-145" r="0" b="-145"/>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4940584" y="6465400"/>
            <a:ext cx="13347416" cy="0"/>
          </a:xfrm>
          <a:prstGeom prst="line">
            <a:avLst/>
          </a:prstGeom>
          <a:ln cap="flat" w="28575">
            <a:solidFill>
              <a:srgbClr val="FFFFFF"/>
            </a:solidFill>
            <a:prstDash val="solid"/>
            <a:headEnd type="oval" len="lg" w="lg"/>
            <a:tailEnd type="none" len="sm" w="sm"/>
          </a:ln>
        </p:spPr>
      </p:sp>
      <p:sp>
        <p:nvSpPr>
          <p:cNvPr name="AutoShape 3" id="3"/>
          <p:cNvSpPr/>
          <p:nvPr/>
        </p:nvSpPr>
        <p:spPr>
          <a:xfrm rot="0">
            <a:off x="0" y="3285380"/>
            <a:ext cx="13347416" cy="0"/>
          </a:xfrm>
          <a:prstGeom prst="line">
            <a:avLst/>
          </a:prstGeom>
          <a:ln cap="flat" w="28575">
            <a:solidFill>
              <a:srgbClr val="FFFFFF"/>
            </a:solidFill>
            <a:prstDash val="solid"/>
            <a:headEnd type="none" len="sm" w="sm"/>
            <a:tailEnd type="oval" len="lg" w="lg"/>
          </a:ln>
        </p:spPr>
      </p:sp>
      <p:sp>
        <p:nvSpPr>
          <p:cNvPr name="Freeform 4" id="4"/>
          <p:cNvSpPr/>
          <p:nvPr/>
        </p:nvSpPr>
        <p:spPr>
          <a:xfrm flipH="false" flipV="false" rot="0">
            <a:off x="4080765" y="513992"/>
            <a:ext cx="10126471" cy="7845247"/>
          </a:xfrm>
          <a:custGeom>
            <a:avLst/>
            <a:gdLst/>
            <a:ahLst/>
            <a:cxnLst/>
            <a:rect r="r" b="b" t="t" l="l"/>
            <a:pathLst>
              <a:path h="7845247" w="10126471">
                <a:moveTo>
                  <a:pt x="0" y="0"/>
                </a:moveTo>
                <a:lnTo>
                  <a:pt x="10126470" y="0"/>
                </a:lnTo>
                <a:lnTo>
                  <a:pt x="10126470" y="7845247"/>
                </a:lnTo>
                <a:lnTo>
                  <a:pt x="0" y="7845247"/>
                </a:lnTo>
                <a:lnTo>
                  <a:pt x="0" y="0"/>
                </a:lnTo>
                <a:close/>
              </a:path>
            </a:pathLst>
          </a:custGeom>
          <a:blipFill>
            <a:blip r:embed="rId2"/>
            <a:stretch>
              <a:fillRect l="0" t="-1766" r="0" b="-27311"/>
            </a:stretch>
          </a:blipFill>
        </p:spPr>
      </p:sp>
      <p:sp>
        <p:nvSpPr>
          <p:cNvPr name="TextBox 5" id="5"/>
          <p:cNvSpPr txBox="true"/>
          <p:nvPr/>
        </p:nvSpPr>
        <p:spPr>
          <a:xfrm rot="0">
            <a:off x="4546476" y="8719502"/>
            <a:ext cx="9195048" cy="934720"/>
          </a:xfrm>
          <a:prstGeom prst="rect">
            <a:avLst/>
          </a:prstGeom>
        </p:spPr>
        <p:txBody>
          <a:bodyPr anchor="t" rtlCol="false" tIns="0" lIns="0" bIns="0" rIns="0">
            <a:spAutoFit/>
          </a:bodyPr>
          <a:lstStyle/>
          <a:p>
            <a:pPr algn="ctr">
              <a:lnSpc>
                <a:spcPts val="7279"/>
              </a:lnSpc>
            </a:pPr>
            <a:r>
              <a:rPr lang="en-US" sz="5199">
                <a:solidFill>
                  <a:srgbClr val="CDF3FF"/>
                </a:solidFill>
                <a:latin typeface="Poppins Bold"/>
              </a:rPr>
              <a:t>Venta de zapatillas usadas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52941" y="416956"/>
            <a:ext cx="17476805" cy="9437000"/>
          </a:xfrm>
          <a:custGeom>
            <a:avLst/>
            <a:gdLst/>
            <a:ahLst/>
            <a:cxnLst/>
            <a:rect r="r" b="b" t="t" l="l"/>
            <a:pathLst>
              <a:path h="9437000" w="17476805">
                <a:moveTo>
                  <a:pt x="0" y="0"/>
                </a:moveTo>
                <a:lnTo>
                  <a:pt x="17476804" y="0"/>
                </a:lnTo>
                <a:lnTo>
                  <a:pt x="17476804" y="9437000"/>
                </a:lnTo>
                <a:lnTo>
                  <a:pt x="0" y="9437000"/>
                </a:lnTo>
                <a:lnTo>
                  <a:pt x="0" y="0"/>
                </a:lnTo>
                <a:close/>
              </a:path>
            </a:pathLst>
          </a:custGeom>
          <a:blipFill>
            <a:blip r:embed="rId2"/>
            <a:stretch>
              <a:fillRect l="-1151" t="0" r="-1151"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DAFnM3FMe00</dc:identifier>
  <dcterms:modified xsi:type="dcterms:W3CDTF">2011-08-01T06:04:30Z</dcterms:modified>
  <cp:revision>1</cp:revision>
  <dc:title>PROYECTO INTEGRADOR</dc:title>
</cp:coreProperties>
</file>